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1"/>
  </p:notesMasterIdLst>
  <p:sldIdLst>
    <p:sldId id="256" r:id="rId2"/>
    <p:sldId id="257" r:id="rId3"/>
    <p:sldId id="259" r:id="rId4"/>
    <p:sldId id="262" r:id="rId5"/>
    <p:sldId id="281" r:id="rId6"/>
    <p:sldId id="282" r:id="rId7"/>
    <p:sldId id="260" r:id="rId8"/>
    <p:sldId id="261" r:id="rId9"/>
    <p:sldId id="283" r:id="rId10"/>
    <p:sldId id="263" r:id="rId11"/>
    <p:sldId id="265" r:id="rId12"/>
    <p:sldId id="284" r:id="rId13"/>
    <p:sldId id="286" r:id="rId14"/>
    <p:sldId id="287" r:id="rId15"/>
    <p:sldId id="285" r:id="rId16"/>
    <p:sldId id="288" r:id="rId17"/>
    <p:sldId id="268" r:id="rId18"/>
    <p:sldId id="264" r:id="rId19"/>
    <p:sldId id="275" r:id="rId20"/>
    <p:sldId id="266" r:id="rId21"/>
    <p:sldId id="267" r:id="rId22"/>
    <p:sldId id="269" r:id="rId23"/>
    <p:sldId id="289" r:id="rId24"/>
    <p:sldId id="290" r:id="rId25"/>
    <p:sldId id="291" r:id="rId26"/>
    <p:sldId id="293" r:id="rId27"/>
    <p:sldId id="292" r:id="rId28"/>
    <p:sldId id="294" r:id="rId29"/>
    <p:sldId id="278" r:id="rId30"/>
  </p:sldIdLst>
  <p:sldSz cx="18288000" cy="10287000"/>
  <p:notesSz cx="6858000" cy="9144000"/>
  <p:embeddedFontLst>
    <p:embeddedFont>
      <p:font typeface="Calibri" panose="020F0502020204030204" pitchFamily="34" charset="0"/>
      <p:regular r:id="rId32"/>
      <p:bold r:id="rId33"/>
      <p:italic r:id="rId34"/>
      <p:boldItalic r:id="rId35"/>
    </p:embeddedFont>
    <p:embeddedFont>
      <p:font typeface="Georgia" panose="02040502050405020303" pitchFamily="18" charset="0"/>
      <p:regular r:id="rId36"/>
      <p:bold r:id="rId37"/>
      <p:italic r:id="rId38"/>
      <p:boldItalic r:id="rId39"/>
    </p:embeddedFont>
    <p:embeddedFont>
      <p:font typeface="Playfair Display Bold" panose="020B0604020202020204" charset="0"/>
      <p:regular r:id="rId40"/>
    </p:embeddedFont>
    <p:embeddedFont>
      <p:font typeface="Playfair Display Italics" panose="020B0604020202020204" charset="0"/>
      <p:regular r:id="rId41"/>
    </p:embeddedFont>
    <p:embeddedFont>
      <p:font typeface="Raleway" panose="020B0604020202020204" charset="0"/>
      <p:regular r:id="rId42"/>
    </p:embeddedFont>
    <p:embeddedFont>
      <p:font typeface="Raleway Bold" panose="020B0604020202020204" charset="0"/>
      <p:regular r:id="rId43"/>
    </p:embeddedFont>
    <p:embeddedFont>
      <p:font typeface="Tahoma" panose="020B0604030504040204" pitchFamily="34" charset="0"/>
      <p:regular r:id="rId44"/>
      <p:bold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7861C3-0334-469C-95DE-91CB1DECF045}" type="doc">
      <dgm:prSet loTypeId="urn:microsoft.com/office/officeart/2008/layout/HalfCircleOrganizationChart" loCatId="hierarchy" qsTypeId="urn:microsoft.com/office/officeart/2005/8/quickstyle/3d2" qsCatId="3D" csTypeId="urn:microsoft.com/office/officeart/2005/8/colors/accent5_2" csCatId="accent5" phldr="1"/>
      <dgm:spPr/>
      <dgm:t>
        <a:bodyPr/>
        <a:lstStyle/>
        <a:p>
          <a:endParaRPr lang="en-US"/>
        </a:p>
      </dgm:t>
    </dgm:pt>
    <dgm:pt modelId="{6A78C89B-B9DD-42D6-84F7-ABDDCE8B8E22}">
      <dgm:prSet phldrT="[Text]"/>
      <dgm:spPr/>
      <dgm:t>
        <a:bodyPr/>
        <a:lstStyle/>
        <a:p>
          <a:r>
            <a:rPr lang="en-US" dirty="0"/>
            <a:t>The problem</a:t>
          </a:r>
        </a:p>
      </dgm:t>
    </dgm:pt>
    <dgm:pt modelId="{0B1780DB-8A00-4FC8-B5E8-01EC53C276E3}" type="parTrans" cxnId="{A74BC518-54D4-4E9D-91B2-870EF81AD8B4}">
      <dgm:prSet/>
      <dgm:spPr/>
      <dgm:t>
        <a:bodyPr/>
        <a:lstStyle/>
        <a:p>
          <a:endParaRPr lang="en-US"/>
        </a:p>
      </dgm:t>
    </dgm:pt>
    <dgm:pt modelId="{5957B10C-6266-4C24-8172-73BFEC655520}" type="sibTrans" cxnId="{A74BC518-54D4-4E9D-91B2-870EF81AD8B4}">
      <dgm:prSet/>
      <dgm:spPr/>
      <dgm:t>
        <a:bodyPr/>
        <a:lstStyle/>
        <a:p>
          <a:endParaRPr lang="en-US"/>
        </a:p>
      </dgm:t>
    </dgm:pt>
    <dgm:pt modelId="{23E05FA0-CA10-4C22-845E-EDB9DD4F1E13}">
      <dgm:prSet phldrT="[Text]"/>
      <dgm:spPr/>
      <dgm:t>
        <a:bodyPr/>
        <a:lstStyle/>
        <a:p>
          <a:r>
            <a:rPr lang="en-US" dirty="0"/>
            <a:t>Object detection</a:t>
          </a:r>
        </a:p>
      </dgm:t>
    </dgm:pt>
    <dgm:pt modelId="{9864A27D-32F1-4965-8038-13CBD9CB5237}" type="parTrans" cxnId="{E6A74563-B413-43A6-8E95-6D064D74F943}">
      <dgm:prSet/>
      <dgm:spPr/>
      <dgm:t>
        <a:bodyPr/>
        <a:lstStyle/>
        <a:p>
          <a:endParaRPr lang="en-US"/>
        </a:p>
      </dgm:t>
    </dgm:pt>
    <dgm:pt modelId="{E2B7E135-6E3A-4258-982B-E6016D7471AF}" type="sibTrans" cxnId="{E6A74563-B413-43A6-8E95-6D064D74F943}">
      <dgm:prSet/>
      <dgm:spPr/>
      <dgm:t>
        <a:bodyPr/>
        <a:lstStyle/>
        <a:p>
          <a:endParaRPr lang="en-US"/>
        </a:p>
      </dgm:t>
    </dgm:pt>
    <dgm:pt modelId="{6B367470-E3E7-49AE-A861-78B1E4F170CA}">
      <dgm:prSet phldrT="[Text]"/>
      <dgm:spPr/>
      <dgm:t>
        <a:bodyPr/>
        <a:lstStyle/>
        <a:p>
          <a:r>
            <a:rPr lang="en-US" dirty="0"/>
            <a:t>Traffic sign</a:t>
          </a:r>
        </a:p>
      </dgm:t>
    </dgm:pt>
    <dgm:pt modelId="{18FBB5E6-8FF3-45A3-AA00-66F5A8AC7278}" type="parTrans" cxnId="{9EEB60A2-C321-4F80-8AB2-74B3FC3AD192}">
      <dgm:prSet/>
      <dgm:spPr/>
      <dgm:t>
        <a:bodyPr/>
        <a:lstStyle/>
        <a:p>
          <a:endParaRPr lang="en-US"/>
        </a:p>
      </dgm:t>
    </dgm:pt>
    <dgm:pt modelId="{687F8894-821C-41B3-9607-545EDC0741F7}" type="sibTrans" cxnId="{9EEB60A2-C321-4F80-8AB2-74B3FC3AD192}">
      <dgm:prSet/>
      <dgm:spPr/>
      <dgm:t>
        <a:bodyPr/>
        <a:lstStyle/>
        <a:p>
          <a:endParaRPr lang="en-US"/>
        </a:p>
      </dgm:t>
    </dgm:pt>
    <dgm:pt modelId="{F7A6C38D-52D2-4E02-8239-65B1A0FB7F04}" type="pres">
      <dgm:prSet presAssocID="{007861C3-0334-469C-95DE-91CB1DECF045}" presName="Name0" presStyleCnt="0">
        <dgm:presLayoutVars>
          <dgm:orgChart val="1"/>
          <dgm:chPref val="1"/>
          <dgm:dir/>
          <dgm:animOne val="branch"/>
          <dgm:animLvl val="lvl"/>
          <dgm:resizeHandles/>
        </dgm:presLayoutVars>
      </dgm:prSet>
      <dgm:spPr/>
    </dgm:pt>
    <dgm:pt modelId="{0E80E6D2-68CD-45E2-857C-4C922F3115DC}" type="pres">
      <dgm:prSet presAssocID="{6A78C89B-B9DD-42D6-84F7-ABDDCE8B8E22}" presName="hierRoot1" presStyleCnt="0">
        <dgm:presLayoutVars>
          <dgm:hierBranch val="init"/>
        </dgm:presLayoutVars>
      </dgm:prSet>
      <dgm:spPr/>
    </dgm:pt>
    <dgm:pt modelId="{CEA0FBD4-D3BA-424C-B16E-07ACDBC0F132}" type="pres">
      <dgm:prSet presAssocID="{6A78C89B-B9DD-42D6-84F7-ABDDCE8B8E22}" presName="rootComposite1" presStyleCnt="0"/>
      <dgm:spPr/>
    </dgm:pt>
    <dgm:pt modelId="{1976D3A9-50EE-4AC9-9B6D-3607A12E3DCA}" type="pres">
      <dgm:prSet presAssocID="{6A78C89B-B9DD-42D6-84F7-ABDDCE8B8E22}" presName="rootText1" presStyleLbl="alignAcc1" presStyleIdx="0" presStyleCnt="0">
        <dgm:presLayoutVars>
          <dgm:chPref val="3"/>
        </dgm:presLayoutVars>
      </dgm:prSet>
      <dgm:spPr/>
    </dgm:pt>
    <dgm:pt modelId="{222089A5-584E-4149-94D0-017ED9B751D8}" type="pres">
      <dgm:prSet presAssocID="{6A78C89B-B9DD-42D6-84F7-ABDDCE8B8E22}" presName="topArc1" presStyleLbl="parChTrans1D1" presStyleIdx="0" presStyleCnt="6"/>
      <dgm:spPr/>
    </dgm:pt>
    <dgm:pt modelId="{A614C9AC-B5D5-415E-A102-C7E078DD5C8C}" type="pres">
      <dgm:prSet presAssocID="{6A78C89B-B9DD-42D6-84F7-ABDDCE8B8E22}" presName="bottomArc1" presStyleLbl="parChTrans1D1" presStyleIdx="1" presStyleCnt="6"/>
      <dgm:spPr/>
    </dgm:pt>
    <dgm:pt modelId="{8FD1DB36-0B60-4F48-B276-1D603809AD99}" type="pres">
      <dgm:prSet presAssocID="{6A78C89B-B9DD-42D6-84F7-ABDDCE8B8E22}" presName="topConnNode1" presStyleLbl="node1" presStyleIdx="0" presStyleCnt="0"/>
      <dgm:spPr/>
    </dgm:pt>
    <dgm:pt modelId="{ECE2AFE3-8020-4A06-82BE-5B74AB5AC6F8}" type="pres">
      <dgm:prSet presAssocID="{6A78C89B-B9DD-42D6-84F7-ABDDCE8B8E22}" presName="hierChild2" presStyleCnt="0"/>
      <dgm:spPr/>
    </dgm:pt>
    <dgm:pt modelId="{AEEB3317-0575-4DDA-BF56-CBFD456AB495}" type="pres">
      <dgm:prSet presAssocID="{9864A27D-32F1-4965-8038-13CBD9CB5237}" presName="Name28" presStyleLbl="parChTrans1D2" presStyleIdx="0" presStyleCnt="2"/>
      <dgm:spPr/>
    </dgm:pt>
    <dgm:pt modelId="{1EB687B4-F473-4787-9230-C5EA9CFA052F}" type="pres">
      <dgm:prSet presAssocID="{23E05FA0-CA10-4C22-845E-EDB9DD4F1E13}" presName="hierRoot2" presStyleCnt="0">
        <dgm:presLayoutVars>
          <dgm:hierBranch val="init"/>
        </dgm:presLayoutVars>
      </dgm:prSet>
      <dgm:spPr/>
    </dgm:pt>
    <dgm:pt modelId="{86CD074D-636A-4E07-9D4F-A68B46D3C63E}" type="pres">
      <dgm:prSet presAssocID="{23E05FA0-CA10-4C22-845E-EDB9DD4F1E13}" presName="rootComposite2" presStyleCnt="0"/>
      <dgm:spPr/>
    </dgm:pt>
    <dgm:pt modelId="{4FC4E535-CE60-4923-8EC3-D36022609189}" type="pres">
      <dgm:prSet presAssocID="{23E05FA0-CA10-4C22-845E-EDB9DD4F1E13}" presName="rootText2" presStyleLbl="alignAcc1" presStyleIdx="0" presStyleCnt="0">
        <dgm:presLayoutVars>
          <dgm:chPref val="3"/>
        </dgm:presLayoutVars>
      </dgm:prSet>
      <dgm:spPr/>
    </dgm:pt>
    <dgm:pt modelId="{7C35C6B6-1805-47B0-BB17-427FD0CA3D20}" type="pres">
      <dgm:prSet presAssocID="{23E05FA0-CA10-4C22-845E-EDB9DD4F1E13}" presName="topArc2" presStyleLbl="parChTrans1D1" presStyleIdx="2" presStyleCnt="6"/>
      <dgm:spPr/>
    </dgm:pt>
    <dgm:pt modelId="{EE5BE67F-7B53-473A-A977-9BF51DA2CA07}" type="pres">
      <dgm:prSet presAssocID="{23E05FA0-CA10-4C22-845E-EDB9DD4F1E13}" presName="bottomArc2" presStyleLbl="parChTrans1D1" presStyleIdx="3" presStyleCnt="6"/>
      <dgm:spPr/>
    </dgm:pt>
    <dgm:pt modelId="{5D7FDA37-7372-4563-91C4-BC7C69E75519}" type="pres">
      <dgm:prSet presAssocID="{23E05FA0-CA10-4C22-845E-EDB9DD4F1E13}" presName="topConnNode2" presStyleLbl="node2" presStyleIdx="0" presStyleCnt="0"/>
      <dgm:spPr/>
    </dgm:pt>
    <dgm:pt modelId="{D8EF5BAE-B0F7-48EC-A749-4B2FAF88D70C}" type="pres">
      <dgm:prSet presAssocID="{23E05FA0-CA10-4C22-845E-EDB9DD4F1E13}" presName="hierChild4" presStyleCnt="0"/>
      <dgm:spPr/>
    </dgm:pt>
    <dgm:pt modelId="{C0318CE3-1054-4419-862D-EF26218D08FB}" type="pres">
      <dgm:prSet presAssocID="{23E05FA0-CA10-4C22-845E-EDB9DD4F1E13}" presName="hierChild5" presStyleCnt="0"/>
      <dgm:spPr/>
    </dgm:pt>
    <dgm:pt modelId="{EBCC758F-DDAE-43FC-8BC6-49AA2793857D}" type="pres">
      <dgm:prSet presAssocID="{18FBB5E6-8FF3-45A3-AA00-66F5A8AC7278}" presName="Name28" presStyleLbl="parChTrans1D2" presStyleIdx="1" presStyleCnt="2"/>
      <dgm:spPr/>
    </dgm:pt>
    <dgm:pt modelId="{B512A5AD-EC76-4DBB-AFF3-CE833A810198}" type="pres">
      <dgm:prSet presAssocID="{6B367470-E3E7-49AE-A861-78B1E4F170CA}" presName="hierRoot2" presStyleCnt="0">
        <dgm:presLayoutVars>
          <dgm:hierBranch val="init"/>
        </dgm:presLayoutVars>
      </dgm:prSet>
      <dgm:spPr/>
    </dgm:pt>
    <dgm:pt modelId="{6F5711CF-31A1-46B1-803B-9DCF9E09DB93}" type="pres">
      <dgm:prSet presAssocID="{6B367470-E3E7-49AE-A861-78B1E4F170CA}" presName="rootComposite2" presStyleCnt="0"/>
      <dgm:spPr/>
    </dgm:pt>
    <dgm:pt modelId="{EFBBE4AD-0A7A-4E49-8637-AF33DA862B4E}" type="pres">
      <dgm:prSet presAssocID="{6B367470-E3E7-49AE-A861-78B1E4F170CA}" presName="rootText2" presStyleLbl="alignAcc1" presStyleIdx="0" presStyleCnt="0">
        <dgm:presLayoutVars>
          <dgm:chPref val="3"/>
        </dgm:presLayoutVars>
      </dgm:prSet>
      <dgm:spPr/>
    </dgm:pt>
    <dgm:pt modelId="{28B11372-E896-46C5-8E3F-7C0322662E59}" type="pres">
      <dgm:prSet presAssocID="{6B367470-E3E7-49AE-A861-78B1E4F170CA}" presName="topArc2" presStyleLbl="parChTrans1D1" presStyleIdx="4" presStyleCnt="6"/>
      <dgm:spPr/>
    </dgm:pt>
    <dgm:pt modelId="{34461230-DCC2-4339-BDA5-D79706315304}" type="pres">
      <dgm:prSet presAssocID="{6B367470-E3E7-49AE-A861-78B1E4F170CA}" presName="bottomArc2" presStyleLbl="parChTrans1D1" presStyleIdx="5" presStyleCnt="6"/>
      <dgm:spPr/>
    </dgm:pt>
    <dgm:pt modelId="{BE02360D-348B-4B57-A0C3-ADDE8CAC6A0D}" type="pres">
      <dgm:prSet presAssocID="{6B367470-E3E7-49AE-A861-78B1E4F170CA}" presName="topConnNode2" presStyleLbl="node2" presStyleIdx="0" presStyleCnt="0"/>
      <dgm:spPr/>
    </dgm:pt>
    <dgm:pt modelId="{C6712E16-3B56-490B-89FD-B2CCF62E1F94}" type="pres">
      <dgm:prSet presAssocID="{6B367470-E3E7-49AE-A861-78B1E4F170CA}" presName="hierChild4" presStyleCnt="0"/>
      <dgm:spPr/>
    </dgm:pt>
    <dgm:pt modelId="{928AE19C-898F-4921-8096-A1B6CDB699E2}" type="pres">
      <dgm:prSet presAssocID="{6B367470-E3E7-49AE-A861-78B1E4F170CA}" presName="hierChild5" presStyleCnt="0"/>
      <dgm:spPr/>
    </dgm:pt>
    <dgm:pt modelId="{8745C257-7873-4372-9F46-7FFB75781E7F}" type="pres">
      <dgm:prSet presAssocID="{6A78C89B-B9DD-42D6-84F7-ABDDCE8B8E22}" presName="hierChild3" presStyleCnt="0"/>
      <dgm:spPr/>
    </dgm:pt>
  </dgm:ptLst>
  <dgm:cxnLst>
    <dgm:cxn modelId="{4E367504-9DD6-4A98-9DC4-F51CED281765}" type="presOf" srcId="{6A78C89B-B9DD-42D6-84F7-ABDDCE8B8E22}" destId="{1976D3A9-50EE-4AC9-9B6D-3607A12E3DCA}" srcOrd="0" destOrd="0" presId="urn:microsoft.com/office/officeart/2008/layout/HalfCircleOrganizationChart"/>
    <dgm:cxn modelId="{A74BC518-54D4-4E9D-91B2-870EF81AD8B4}" srcId="{007861C3-0334-469C-95DE-91CB1DECF045}" destId="{6A78C89B-B9DD-42D6-84F7-ABDDCE8B8E22}" srcOrd="0" destOrd="0" parTransId="{0B1780DB-8A00-4FC8-B5E8-01EC53C276E3}" sibTransId="{5957B10C-6266-4C24-8172-73BFEC655520}"/>
    <dgm:cxn modelId="{6CDBCB2A-B7EE-49D5-83B4-409A3C174E31}" type="presOf" srcId="{23E05FA0-CA10-4C22-845E-EDB9DD4F1E13}" destId="{4FC4E535-CE60-4923-8EC3-D36022609189}" srcOrd="0" destOrd="0" presId="urn:microsoft.com/office/officeart/2008/layout/HalfCircleOrganizationChart"/>
    <dgm:cxn modelId="{E6A74563-B413-43A6-8E95-6D064D74F943}" srcId="{6A78C89B-B9DD-42D6-84F7-ABDDCE8B8E22}" destId="{23E05FA0-CA10-4C22-845E-EDB9DD4F1E13}" srcOrd="0" destOrd="0" parTransId="{9864A27D-32F1-4965-8038-13CBD9CB5237}" sibTransId="{E2B7E135-6E3A-4258-982B-E6016D7471AF}"/>
    <dgm:cxn modelId="{D2831880-F7AE-4715-A27B-DEDA2208AE28}" type="presOf" srcId="{007861C3-0334-469C-95DE-91CB1DECF045}" destId="{F7A6C38D-52D2-4E02-8239-65B1A0FB7F04}" srcOrd="0" destOrd="0" presId="urn:microsoft.com/office/officeart/2008/layout/HalfCircleOrganizationChart"/>
    <dgm:cxn modelId="{6560E68E-939C-486F-9BF1-DED88038B69E}" type="presOf" srcId="{9864A27D-32F1-4965-8038-13CBD9CB5237}" destId="{AEEB3317-0575-4DDA-BF56-CBFD456AB495}" srcOrd="0" destOrd="0" presId="urn:microsoft.com/office/officeart/2008/layout/HalfCircleOrganizationChart"/>
    <dgm:cxn modelId="{161414A2-E168-4773-BBD3-7D7F229673B0}" type="presOf" srcId="{18FBB5E6-8FF3-45A3-AA00-66F5A8AC7278}" destId="{EBCC758F-DDAE-43FC-8BC6-49AA2793857D}" srcOrd="0" destOrd="0" presId="urn:microsoft.com/office/officeart/2008/layout/HalfCircleOrganizationChart"/>
    <dgm:cxn modelId="{9EEB60A2-C321-4F80-8AB2-74B3FC3AD192}" srcId="{6A78C89B-B9DD-42D6-84F7-ABDDCE8B8E22}" destId="{6B367470-E3E7-49AE-A861-78B1E4F170CA}" srcOrd="1" destOrd="0" parTransId="{18FBB5E6-8FF3-45A3-AA00-66F5A8AC7278}" sibTransId="{687F8894-821C-41B3-9607-545EDC0741F7}"/>
    <dgm:cxn modelId="{8DAB63B5-ABE0-494A-AB94-E16815C4FE1D}" type="presOf" srcId="{6A78C89B-B9DD-42D6-84F7-ABDDCE8B8E22}" destId="{8FD1DB36-0B60-4F48-B276-1D603809AD99}" srcOrd="1" destOrd="0" presId="urn:microsoft.com/office/officeart/2008/layout/HalfCircleOrganizationChart"/>
    <dgm:cxn modelId="{1DFC37DA-1FC5-4EA5-8870-BDCD56AA48DD}" type="presOf" srcId="{6B367470-E3E7-49AE-A861-78B1E4F170CA}" destId="{EFBBE4AD-0A7A-4E49-8637-AF33DA862B4E}" srcOrd="0" destOrd="0" presId="urn:microsoft.com/office/officeart/2008/layout/HalfCircleOrganizationChart"/>
    <dgm:cxn modelId="{C6EDAFE6-A54D-4E11-8315-2776D63239A8}" type="presOf" srcId="{23E05FA0-CA10-4C22-845E-EDB9DD4F1E13}" destId="{5D7FDA37-7372-4563-91C4-BC7C69E75519}" srcOrd="1" destOrd="0" presId="urn:microsoft.com/office/officeart/2008/layout/HalfCircleOrganizationChart"/>
    <dgm:cxn modelId="{5A7776F2-A009-4E8A-B807-331B708C3717}" type="presOf" srcId="{6B367470-E3E7-49AE-A861-78B1E4F170CA}" destId="{BE02360D-348B-4B57-A0C3-ADDE8CAC6A0D}" srcOrd="1" destOrd="0" presId="urn:microsoft.com/office/officeart/2008/layout/HalfCircleOrganizationChart"/>
    <dgm:cxn modelId="{1A41F027-D54A-4210-8605-3C8C5E8D3092}" type="presParOf" srcId="{F7A6C38D-52D2-4E02-8239-65B1A0FB7F04}" destId="{0E80E6D2-68CD-45E2-857C-4C922F3115DC}" srcOrd="0" destOrd="0" presId="urn:microsoft.com/office/officeart/2008/layout/HalfCircleOrganizationChart"/>
    <dgm:cxn modelId="{0D7DF3AC-50D6-4C52-A23B-4ADFE81AEFC9}" type="presParOf" srcId="{0E80E6D2-68CD-45E2-857C-4C922F3115DC}" destId="{CEA0FBD4-D3BA-424C-B16E-07ACDBC0F132}" srcOrd="0" destOrd="0" presId="urn:microsoft.com/office/officeart/2008/layout/HalfCircleOrganizationChart"/>
    <dgm:cxn modelId="{9DD2639F-FED3-4329-A193-AF657050EA98}" type="presParOf" srcId="{CEA0FBD4-D3BA-424C-B16E-07ACDBC0F132}" destId="{1976D3A9-50EE-4AC9-9B6D-3607A12E3DCA}" srcOrd="0" destOrd="0" presId="urn:microsoft.com/office/officeart/2008/layout/HalfCircleOrganizationChart"/>
    <dgm:cxn modelId="{B289BAA3-2FE2-424F-9A01-8F29AF5BCB92}" type="presParOf" srcId="{CEA0FBD4-D3BA-424C-B16E-07ACDBC0F132}" destId="{222089A5-584E-4149-94D0-017ED9B751D8}" srcOrd="1" destOrd="0" presId="urn:microsoft.com/office/officeart/2008/layout/HalfCircleOrganizationChart"/>
    <dgm:cxn modelId="{0C8E6198-D755-4825-9E70-FEE3FF9C8A86}" type="presParOf" srcId="{CEA0FBD4-D3BA-424C-B16E-07ACDBC0F132}" destId="{A614C9AC-B5D5-415E-A102-C7E078DD5C8C}" srcOrd="2" destOrd="0" presId="urn:microsoft.com/office/officeart/2008/layout/HalfCircleOrganizationChart"/>
    <dgm:cxn modelId="{CC355076-57B9-4F07-B12C-1968B6EC72F9}" type="presParOf" srcId="{CEA0FBD4-D3BA-424C-B16E-07ACDBC0F132}" destId="{8FD1DB36-0B60-4F48-B276-1D603809AD99}" srcOrd="3" destOrd="0" presId="urn:microsoft.com/office/officeart/2008/layout/HalfCircleOrganizationChart"/>
    <dgm:cxn modelId="{1266D315-7DBD-4FA9-B540-5FC4E18C7E83}" type="presParOf" srcId="{0E80E6D2-68CD-45E2-857C-4C922F3115DC}" destId="{ECE2AFE3-8020-4A06-82BE-5B74AB5AC6F8}" srcOrd="1" destOrd="0" presId="urn:microsoft.com/office/officeart/2008/layout/HalfCircleOrganizationChart"/>
    <dgm:cxn modelId="{3D815ACD-50A1-42DC-8A26-9FFF438DEA00}" type="presParOf" srcId="{ECE2AFE3-8020-4A06-82BE-5B74AB5AC6F8}" destId="{AEEB3317-0575-4DDA-BF56-CBFD456AB495}" srcOrd="0" destOrd="0" presId="urn:microsoft.com/office/officeart/2008/layout/HalfCircleOrganizationChart"/>
    <dgm:cxn modelId="{E38ABADD-697E-4F0B-A3E8-84A3F93261C6}" type="presParOf" srcId="{ECE2AFE3-8020-4A06-82BE-5B74AB5AC6F8}" destId="{1EB687B4-F473-4787-9230-C5EA9CFA052F}" srcOrd="1" destOrd="0" presId="urn:microsoft.com/office/officeart/2008/layout/HalfCircleOrganizationChart"/>
    <dgm:cxn modelId="{F19DB530-313A-482F-8C3C-E6B63CF79E17}" type="presParOf" srcId="{1EB687B4-F473-4787-9230-C5EA9CFA052F}" destId="{86CD074D-636A-4E07-9D4F-A68B46D3C63E}" srcOrd="0" destOrd="0" presId="urn:microsoft.com/office/officeart/2008/layout/HalfCircleOrganizationChart"/>
    <dgm:cxn modelId="{195B15B2-506A-4BCA-A78B-1D3844C4BBF8}" type="presParOf" srcId="{86CD074D-636A-4E07-9D4F-A68B46D3C63E}" destId="{4FC4E535-CE60-4923-8EC3-D36022609189}" srcOrd="0" destOrd="0" presId="urn:microsoft.com/office/officeart/2008/layout/HalfCircleOrganizationChart"/>
    <dgm:cxn modelId="{18AE09F0-5B22-4E6E-A00B-A1E7F073B538}" type="presParOf" srcId="{86CD074D-636A-4E07-9D4F-A68B46D3C63E}" destId="{7C35C6B6-1805-47B0-BB17-427FD0CA3D20}" srcOrd="1" destOrd="0" presId="urn:microsoft.com/office/officeart/2008/layout/HalfCircleOrganizationChart"/>
    <dgm:cxn modelId="{1F68A2CC-E5F3-4962-8324-7916AD96A1D2}" type="presParOf" srcId="{86CD074D-636A-4E07-9D4F-A68B46D3C63E}" destId="{EE5BE67F-7B53-473A-A977-9BF51DA2CA07}" srcOrd="2" destOrd="0" presId="urn:microsoft.com/office/officeart/2008/layout/HalfCircleOrganizationChart"/>
    <dgm:cxn modelId="{AEB58118-B7CE-4A42-AC7D-8E9D68F4CE81}" type="presParOf" srcId="{86CD074D-636A-4E07-9D4F-A68B46D3C63E}" destId="{5D7FDA37-7372-4563-91C4-BC7C69E75519}" srcOrd="3" destOrd="0" presId="urn:microsoft.com/office/officeart/2008/layout/HalfCircleOrganizationChart"/>
    <dgm:cxn modelId="{81E2DF39-7C4E-4D9C-815A-CB49837E0542}" type="presParOf" srcId="{1EB687B4-F473-4787-9230-C5EA9CFA052F}" destId="{D8EF5BAE-B0F7-48EC-A749-4B2FAF88D70C}" srcOrd="1" destOrd="0" presId="urn:microsoft.com/office/officeart/2008/layout/HalfCircleOrganizationChart"/>
    <dgm:cxn modelId="{8E589BD9-31E3-4D31-A8D4-00E04367398C}" type="presParOf" srcId="{1EB687B4-F473-4787-9230-C5EA9CFA052F}" destId="{C0318CE3-1054-4419-862D-EF26218D08FB}" srcOrd="2" destOrd="0" presId="urn:microsoft.com/office/officeart/2008/layout/HalfCircleOrganizationChart"/>
    <dgm:cxn modelId="{CCA214E3-55BB-4E3D-B946-43DAA0112D5D}" type="presParOf" srcId="{ECE2AFE3-8020-4A06-82BE-5B74AB5AC6F8}" destId="{EBCC758F-DDAE-43FC-8BC6-49AA2793857D}" srcOrd="2" destOrd="0" presId="urn:microsoft.com/office/officeart/2008/layout/HalfCircleOrganizationChart"/>
    <dgm:cxn modelId="{C2234362-3DC5-49D8-9939-0B868FEFACF3}" type="presParOf" srcId="{ECE2AFE3-8020-4A06-82BE-5B74AB5AC6F8}" destId="{B512A5AD-EC76-4DBB-AFF3-CE833A810198}" srcOrd="3" destOrd="0" presId="urn:microsoft.com/office/officeart/2008/layout/HalfCircleOrganizationChart"/>
    <dgm:cxn modelId="{BBFB9AB0-1991-423C-AB61-A72A4D6BE902}" type="presParOf" srcId="{B512A5AD-EC76-4DBB-AFF3-CE833A810198}" destId="{6F5711CF-31A1-46B1-803B-9DCF9E09DB93}" srcOrd="0" destOrd="0" presId="urn:microsoft.com/office/officeart/2008/layout/HalfCircleOrganizationChart"/>
    <dgm:cxn modelId="{C1DD0A09-D2BD-470D-9E8F-5AF7229C4E3C}" type="presParOf" srcId="{6F5711CF-31A1-46B1-803B-9DCF9E09DB93}" destId="{EFBBE4AD-0A7A-4E49-8637-AF33DA862B4E}" srcOrd="0" destOrd="0" presId="urn:microsoft.com/office/officeart/2008/layout/HalfCircleOrganizationChart"/>
    <dgm:cxn modelId="{9D2A6512-F37F-4030-A2D5-ECF5708C26E0}" type="presParOf" srcId="{6F5711CF-31A1-46B1-803B-9DCF9E09DB93}" destId="{28B11372-E896-46C5-8E3F-7C0322662E59}" srcOrd="1" destOrd="0" presId="urn:microsoft.com/office/officeart/2008/layout/HalfCircleOrganizationChart"/>
    <dgm:cxn modelId="{0B721328-5A3D-473F-8997-72A698F04460}" type="presParOf" srcId="{6F5711CF-31A1-46B1-803B-9DCF9E09DB93}" destId="{34461230-DCC2-4339-BDA5-D79706315304}" srcOrd="2" destOrd="0" presId="urn:microsoft.com/office/officeart/2008/layout/HalfCircleOrganizationChart"/>
    <dgm:cxn modelId="{9A168522-8346-4BC0-815A-201863B5ED09}" type="presParOf" srcId="{6F5711CF-31A1-46B1-803B-9DCF9E09DB93}" destId="{BE02360D-348B-4B57-A0C3-ADDE8CAC6A0D}" srcOrd="3" destOrd="0" presId="urn:microsoft.com/office/officeart/2008/layout/HalfCircleOrganizationChart"/>
    <dgm:cxn modelId="{EEE61A5B-ACC3-469A-B25F-EC19F527C182}" type="presParOf" srcId="{B512A5AD-EC76-4DBB-AFF3-CE833A810198}" destId="{C6712E16-3B56-490B-89FD-B2CCF62E1F94}" srcOrd="1" destOrd="0" presId="urn:microsoft.com/office/officeart/2008/layout/HalfCircleOrganizationChart"/>
    <dgm:cxn modelId="{26F68396-C607-484A-A3D9-E198294D0F3B}" type="presParOf" srcId="{B512A5AD-EC76-4DBB-AFF3-CE833A810198}" destId="{928AE19C-898F-4921-8096-A1B6CDB699E2}" srcOrd="2" destOrd="0" presId="urn:microsoft.com/office/officeart/2008/layout/HalfCircleOrganizationChart"/>
    <dgm:cxn modelId="{8DAE1E32-2834-49BB-AAE4-C30851E99D53}" type="presParOf" srcId="{0E80E6D2-68CD-45E2-857C-4C922F3115DC}" destId="{8745C257-7873-4372-9F46-7FFB75781E7F}"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CC758F-DDAE-43FC-8BC6-49AA2793857D}">
      <dsp:nvSpPr>
        <dsp:cNvPr id="0" name=""/>
        <dsp:cNvSpPr/>
      </dsp:nvSpPr>
      <dsp:spPr>
        <a:xfrm>
          <a:off x="3870069" y="2212479"/>
          <a:ext cx="2117885" cy="735133"/>
        </a:xfrm>
        <a:custGeom>
          <a:avLst/>
          <a:gdLst/>
          <a:ahLst/>
          <a:cxnLst/>
          <a:rect l="0" t="0" r="0" b="0"/>
          <a:pathLst>
            <a:path>
              <a:moveTo>
                <a:pt x="0" y="0"/>
              </a:moveTo>
              <a:lnTo>
                <a:pt x="0" y="367566"/>
              </a:lnTo>
              <a:lnTo>
                <a:pt x="2117885" y="367566"/>
              </a:lnTo>
              <a:lnTo>
                <a:pt x="2117885" y="735133"/>
              </a:lnTo>
            </a:path>
          </a:pathLst>
        </a:custGeom>
        <a:noFill/>
        <a:ln w="25400" cap="flat" cmpd="sng" algn="ctr">
          <a:solidFill>
            <a:schemeClr val="accent5">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AEEB3317-0575-4DDA-BF56-CBFD456AB495}">
      <dsp:nvSpPr>
        <dsp:cNvPr id="0" name=""/>
        <dsp:cNvSpPr/>
      </dsp:nvSpPr>
      <dsp:spPr>
        <a:xfrm>
          <a:off x="1752184" y="2212479"/>
          <a:ext cx="2117885" cy="735133"/>
        </a:xfrm>
        <a:custGeom>
          <a:avLst/>
          <a:gdLst/>
          <a:ahLst/>
          <a:cxnLst/>
          <a:rect l="0" t="0" r="0" b="0"/>
          <a:pathLst>
            <a:path>
              <a:moveTo>
                <a:pt x="2117885" y="0"/>
              </a:moveTo>
              <a:lnTo>
                <a:pt x="2117885" y="367566"/>
              </a:lnTo>
              <a:lnTo>
                <a:pt x="0" y="367566"/>
              </a:lnTo>
              <a:lnTo>
                <a:pt x="0" y="735133"/>
              </a:lnTo>
            </a:path>
          </a:pathLst>
        </a:custGeom>
        <a:noFill/>
        <a:ln w="25400" cap="flat" cmpd="sng" algn="ctr">
          <a:solidFill>
            <a:schemeClr val="accent5">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222089A5-584E-4149-94D0-017ED9B751D8}">
      <dsp:nvSpPr>
        <dsp:cNvPr id="0" name=""/>
        <dsp:cNvSpPr/>
      </dsp:nvSpPr>
      <dsp:spPr>
        <a:xfrm>
          <a:off x="2994910" y="462161"/>
          <a:ext cx="1750318" cy="1750318"/>
        </a:xfrm>
        <a:prstGeom prst="arc">
          <a:avLst>
            <a:gd name="adj1" fmla="val 13200000"/>
            <a:gd name="adj2" fmla="val 19200000"/>
          </a:avLst>
        </a:prstGeom>
        <a:noFill/>
        <a:ln w="25400" cap="flat" cmpd="sng" algn="ctr">
          <a:solidFill>
            <a:schemeClr val="accent5">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A614C9AC-B5D5-415E-A102-C7E078DD5C8C}">
      <dsp:nvSpPr>
        <dsp:cNvPr id="0" name=""/>
        <dsp:cNvSpPr/>
      </dsp:nvSpPr>
      <dsp:spPr>
        <a:xfrm>
          <a:off x="2994910" y="462161"/>
          <a:ext cx="1750318" cy="1750318"/>
        </a:xfrm>
        <a:prstGeom prst="arc">
          <a:avLst>
            <a:gd name="adj1" fmla="val 2400000"/>
            <a:gd name="adj2" fmla="val 8400000"/>
          </a:avLst>
        </a:prstGeom>
        <a:noFill/>
        <a:ln w="25400" cap="flat" cmpd="sng" algn="ctr">
          <a:solidFill>
            <a:schemeClr val="accent5">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1976D3A9-50EE-4AC9-9B6D-3607A12E3DCA}">
      <dsp:nvSpPr>
        <dsp:cNvPr id="0" name=""/>
        <dsp:cNvSpPr/>
      </dsp:nvSpPr>
      <dsp:spPr>
        <a:xfrm>
          <a:off x="2119751" y="777218"/>
          <a:ext cx="3500636" cy="1120203"/>
        </a:xfrm>
        <a:prstGeom prst="rect">
          <a:avLst/>
        </a:prstGeom>
        <a:noFill/>
        <a:ln w="9525" cap="flat" cmpd="sng" algn="ctr">
          <a:no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marL="0" lvl="0" indent="0" algn="ctr" defTabSz="1778000">
            <a:lnSpc>
              <a:spcPct val="90000"/>
            </a:lnSpc>
            <a:spcBef>
              <a:spcPct val="0"/>
            </a:spcBef>
            <a:spcAft>
              <a:spcPct val="35000"/>
            </a:spcAft>
            <a:buNone/>
          </a:pPr>
          <a:r>
            <a:rPr lang="en-US" sz="4000" kern="1200" dirty="0"/>
            <a:t>The problem</a:t>
          </a:r>
        </a:p>
      </dsp:txBody>
      <dsp:txXfrm>
        <a:off x="2119751" y="777218"/>
        <a:ext cx="3500636" cy="1120203"/>
      </dsp:txXfrm>
    </dsp:sp>
    <dsp:sp modelId="{7C35C6B6-1805-47B0-BB17-427FD0CA3D20}">
      <dsp:nvSpPr>
        <dsp:cNvPr id="0" name=""/>
        <dsp:cNvSpPr/>
      </dsp:nvSpPr>
      <dsp:spPr>
        <a:xfrm>
          <a:off x="877025" y="2947613"/>
          <a:ext cx="1750318" cy="1750318"/>
        </a:xfrm>
        <a:prstGeom prst="arc">
          <a:avLst>
            <a:gd name="adj1" fmla="val 13200000"/>
            <a:gd name="adj2" fmla="val 19200000"/>
          </a:avLst>
        </a:prstGeom>
        <a:noFill/>
        <a:ln w="25400" cap="flat" cmpd="sng" algn="ctr">
          <a:solidFill>
            <a:schemeClr val="accent5">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EE5BE67F-7B53-473A-A977-9BF51DA2CA07}">
      <dsp:nvSpPr>
        <dsp:cNvPr id="0" name=""/>
        <dsp:cNvSpPr/>
      </dsp:nvSpPr>
      <dsp:spPr>
        <a:xfrm>
          <a:off x="877025" y="2947613"/>
          <a:ext cx="1750318" cy="1750318"/>
        </a:xfrm>
        <a:prstGeom prst="arc">
          <a:avLst>
            <a:gd name="adj1" fmla="val 2400000"/>
            <a:gd name="adj2" fmla="val 8400000"/>
          </a:avLst>
        </a:prstGeom>
        <a:noFill/>
        <a:ln w="25400" cap="flat" cmpd="sng" algn="ctr">
          <a:solidFill>
            <a:schemeClr val="accent5">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4FC4E535-CE60-4923-8EC3-D36022609189}">
      <dsp:nvSpPr>
        <dsp:cNvPr id="0" name=""/>
        <dsp:cNvSpPr/>
      </dsp:nvSpPr>
      <dsp:spPr>
        <a:xfrm>
          <a:off x="1866" y="3262670"/>
          <a:ext cx="3500636" cy="1120203"/>
        </a:xfrm>
        <a:prstGeom prst="rect">
          <a:avLst/>
        </a:prstGeom>
        <a:noFill/>
        <a:ln w="9525" cap="flat" cmpd="sng" algn="ctr">
          <a:no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marL="0" lvl="0" indent="0" algn="ctr" defTabSz="1778000">
            <a:lnSpc>
              <a:spcPct val="90000"/>
            </a:lnSpc>
            <a:spcBef>
              <a:spcPct val="0"/>
            </a:spcBef>
            <a:spcAft>
              <a:spcPct val="35000"/>
            </a:spcAft>
            <a:buNone/>
          </a:pPr>
          <a:r>
            <a:rPr lang="en-US" sz="4000" kern="1200" dirty="0"/>
            <a:t>Object detection</a:t>
          </a:r>
        </a:p>
      </dsp:txBody>
      <dsp:txXfrm>
        <a:off x="1866" y="3262670"/>
        <a:ext cx="3500636" cy="1120203"/>
      </dsp:txXfrm>
    </dsp:sp>
    <dsp:sp modelId="{28B11372-E896-46C5-8E3F-7C0322662E59}">
      <dsp:nvSpPr>
        <dsp:cNvPr id="0" name=""/>
        <dsp:cNvSpPr/>
      </dsp:nvSpPr>
      <dsp:spPr>
        <a:xfrm>
          <a:off x="5112795" y="2947613"/>
          <a:ext cx="1750318" cy="1750318"/>
        </a:xfrm>
        <a:prstGeom prst="arc">
          <a:avLst>
            <a:gd name="adj1" fmla="val 13200000"/>
            <a:gd name="adj2" fmla="val 19200000"/>
          </a:avLst>
        </a:prstGeom>
        <a:noFill/>
        <a:ln w="25400" cap="flat" cmpd="sng" algn="ctr">
          <a:solidFill>
            <a:schemeClr val="accent5">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34461230-DCC2-4339-BDA5-D79706315304}">
      <dsp:nvSpPr>
        <dsp:cNvPr id="0" name=""/>
        <dsp:cNvSpPr/>
      </dsp:nvSpPr>
      <dsp:spPr>
        <a:xfrm>
          <a:off x="5112795" y="2947613"/>
          <a:ext cx="1750318" cy="1750318"/>
        </a:xfrm>
        <a:prstGeom prst="arc">
          <a:avLst>
            <a:gd name="adj1" fmla="val 2400000"/>
            <a:gd name="adj2" fmla="val 8400000"/>
          </a:avLst>
        </a:prstGeom>
        <a:noFill/>
        <a:ln w="25400" cap="flat" cmpd="sng" algn="ctr">
          <a:solidFill>
            <a:schemeClr val="accent5">
              <a:shade val="6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EFBBE4AD-0A7A-4E49-8637-AF33DA862B4E}">
      <dsp:nvSpPr>
        <dsp:cNvPr id="0" name=""/>
        <dsp:cNvSpPr/>
      </dsp:nvSpPr>
      <dsp:spPr>
        <a:xfrm>
          <a:off x="4237636" y="3262670"/>
          <a:ext cx="3500636" cy="1120203"/>
        </a:xfrm>
        <a:prstGeom prst="rect">
          <a:avLst/>
        </a:prstGeom>
        <a:noFill/>
        <a:ln w="9525" cap="flat" cmpd="sng" algn="ctr">
          <a:no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marL="0" lvl="0" indent="0" algn="ctr" defTabSz="1778000">
            <a:lnSpc>
              <a:spcPct val="90000"/>
            </a:lnSpc>
            <a:spcBef>
              <a:spcPct val="0"/>
            </a:spcBef>
            <a:spcAft>
              <a:spcPct val="35000"/>
            </a:spcAft>
            <a:buNone/>
          </a:pPr>
          <a:r>
            <a:rPr lang="en-US" sz="4000" kern="1200" dirty="0"/>
            <a:t>Traffic sign</a:t>
          </a:r>
        </a:p>
      </dsp:txBody>
      <dsp:txXfrm>
        <a:off x="4237636" y="3262670"/>
        <a:ext cx="3500636" cy="1120203"/>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eg>
</file>

<file path=ppt/media/image12.png>
</file>

<file path=ppt/media/image13.png>
</file>

<file path=ppt/media/image14.jpeg>
</file>

<file path=ppt/media/image15.jpg>
</file>

<file path=ppt/media/image16.JPG>
</file>

<file path=ppt/media/image17.png>
</file>

<file path=ppt/media/image18.jpg>
</file>

<file path=ppt/media/image19.png>
</file>

<file path=ppt/media/image2.jpe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68F495-286F-47F7-9BF6-9451400610F7}" type="datetimeFigureOut">
              <a:rPr lang="en-US" smtClean="0"/>
              <a:t>12/22/2020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83130C-9B76-4355-B03D-3F9E8B8FF7EC}" type="slidenum">
              <a:rPr lang="en-US" smtClean="0"/>
              <a:t>‹#›</a:t>
            </a:fld>
            <a:endParaRPr lang="en-US"/>
          </a:p>
        </p:txBody>
      </p:sp>
    </p:spTree>
    <p:extLst>
      <p:ext uri="{BB962C8B-B14F-4D97-AF65-F5344CB8AC3E}">
        <p14:creationId xmlns:p14="http://schemas.microsoft.com/office/powerpoint/2010/main" val="13067368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83130C-9B76-4355-B03D-3F9E8B8FF7EC}" type="slidenum">
              <a:rPr lang="en-US" smtClean="0"/>
              <a:t>2</a:t>
            </a:fld>
            <a:endParaRPr lang="en-US"/>
          </a:p>
        </p:txBody>
      </p:sp>
    </p:spTree>
    <p:extLst>
      <p:ext uri="{BB962C8B-B14F-4D97-AF65-F5344CB8AC3E}">
        <p14:creationId xmlns:p14="http://schemas.microsoft.com/office/powerpoint/2010/main" val="1464431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www.goodfreephotos.com/vietnam/saigon/top-down-view-of-saigon-vietnam.jpg.php" TargetMode="External"/><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embarcados.com.br/opencv-2-4-9-qt5-ubuntu/" TargetMode="External"/><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jintian93.github.io/post/2020_05_30_10_%E9%9C%87%E6%83%8AYoloV4%E8%BF%98%E6%B2%A1%E6%9C%89%E9%80%80%E7%83%ADYoloV5%E5%B7%B2%E7%BB%8F%E5%8F%91%E5%B8%83/" TargetMode="Externa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www.awsgeek.com/Periodic-Table-of-Amazon-Web-Services/" TargetMode="External"/><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Road_signs_in_Japan" TargetMode="External"/><Relationship Id="rId2" Type="http://schemas.openxmlformats.org/officeDocument/2006/relationships/image" Target="../media/image16.JPG"/><Relationship Id="rId1" Type="http://schemas.openxmlformats.org/officeDocument/2006/relationships/slideLayout" Target="../slideLayouts/slideLayout7.xml"/><Relationship Id="rId4" Type="http://schemas.openxmlformats.org/officeDocument/2006/relationships/hyperlink" Target="https://creativecommons.org/licenses/by-sa/3.0/"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www.pexels.com/photo/vietnamese-hanoi-1845955/" TargetMode="External"/><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blog.csdn.net/workerwu/article/details/78894573" TargetMode="External"/><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3" Type="http://schemas.openxmlformats.org/officeDocument/2006/relationships/hyperlink" Target="https://pixabay.com/en/vietnam-street-hanoi-asia-city-1161817/" TargetMode="External"/><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Information_engineering_(field)" TargetMode="External"/><Relationship Id="rId2" Type="http://schemas.openxmlformats.org/officeDocument/2006/relationships/image" Target="../media/image10.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28700" y="944920"/>
            <a:ext cx="5697928" cy="460960"/>
          </a:xfrm>
          <a:prstGeom prst="rect">
            <a:avLst/>
          </a:prstGeom>
        </p:spPr>
        <p:txBody>
          <a:bodyPr lIns="0" tIns="0" rIns="0" bIns="0" rtlCol="0" anchor="t">
            <a:spAutoFit/>
          </a:bodyPr>
          <a:lstStyle/>
          <a:p>
            <a:pPr>
              <a:lnSpc>
                <a:spcPts val="3919"/>
              </a:lnSpc>
            </a:pPr>
            <a:r>
              <a:rPr lang="vi-VN" sz="2800" spc="308" dirty="0">
                <a:solidFill>
                  <a:srgbClr val="35382F"/>
                </a:solidFill>
                <a:latin typeface="Raleway"/>
              </a:rPr>
              <a:t>ATI FALL 2020</a:t>
            </a:r>
            <a:endParaRPr lang="en-US" sz="2800" spc="308" dirty="0">
              <a:solidFill>
                <a:srgbClr val="35382F"/>
              </a:solidFill>
              <a:latin typeface="Raleway"/>
            </a:endParaRPr>
          </a:p>
        </p:txBody>
      </p:sp>
      <p:sp>
        <p:nvSpPr>
          <p:cNvPr id="3" name="TextBox 3"/>
          <p:cNvSpPr txBox="1"/>
          <p:nvPr/>
        </p:nvSpPr>
        <p:spPr>
          <a:xfrm>
            <a:off x="1787432" y="4103341"/>
            <a:ext cx="9980381" cy="2321148"/>
          </a:xfrm>
          <a:prstGeom prst="rect">
            <a:avLst/>
          </a:prstGeom>
        </p:spPr>
        <p:txBody>
          <a:bodyPr wrap="square" lIns="0" tIns="0" rIns="0" bIns="0" rtlCol="0" anchor="t">
            <a:spAutoFit/>
          </a:bodyPr>
          <a:lstStyle/>
          <a:p>
            <a:pPr>
              <a:lnSpc>
                <a:spcPts val="9048"/>
              </a:lnSpc>
            </a:pPr>
            <a:r>
              <a:rPr lang="en-US" sz="10400" spc="208" dirty="0">
                <a:solidFill>
                  <a:srgbClr val="35382F"/>
                </a:solidFill>
                <a:latin typeface="Playfair Display Bold"/>
              </a:rPr>
              <a:t>TRAFFIC SIGN DETECTION</a:t>
            </a:r>
          </a:p>
        </p:txBody>
      </p:sp>
      <p:sp>
        <p:nvSpPr>
          <p:cNvPr id="4" name="TextBox 4"/>
          <p:cNvSpPr txBox="1"/>
          <p:nvPr/>
        </p:nvSpPr>
        <p:spPr>
          <a:xfrm>
            <a:off x="2514600" y="6819900"/>
            <a:ext cx="6726639" cy="2150653"/>
          </a:xfrm>
          <a:prstGeom prst="rect">
            <a:avLst/>
          </a:prstGeom>
        </p:spPr>
        <p:txBody>
          <a:bodyPr lIns="0" tIns="0" rIns="0" bIns="0" rtlCol="0" anchor="t">
            <a:spAutoFit/>
          </a:bodyPr>
          <a:lstStyle/>
          <a:p>
            <a:pPr>
              <a:lnSpc>
                <a:spcPts val="3359"/>
              </a:lnSpc>
            </a:pPr>
            <a:r>
              <a:rPr lang="vi-VN" sz="2400" b="1" spc="120" dirty="0">
                <a:solidFill>
                  <a:srgbClr val="35382F"/>
                </a:solidFill>
                <a:latin typeface="Tahoma" panose="020B0604030504040204" pitchFamily="34" charset="0"/>
                <a:ea typeface="Tahoma" panose="020B0604030504040204" pitchFamily="34" charset="0"/>
                <a:cs typeface="Tahoma" panose="020B0604030504040204" pitchFamily="34" charset="0"/>
              </a:rPr>
              <a:t>Group 5: </a:t>
            </a:r>
          </a:p>
          <a:p>
            <a:pPr>
              <a:lnSpc>
                <a:spcPts val="3359"/>
              </a:lnSpc>
            </a:pPr>
            <a:r>
              <a:rPr lang="vi-VN" sz="2400" b="1" spc="120" dirty="0">
                <a:solidFill>
                  <a:srgbClr val="35382F"/>
                </a:solidFill>
                <a:latin typeface="Tahoma" panose="020B0604030504040204" pitchFamily="34" charset="0"/>
                <a:ea typeface="Tahoma" panose="020B0604030504040204" pitchFamily="34" charset="0"/>
                <a:cs typeface="Tahoma" panose="020B0604030504040204" pitchFamily="34" charset="0"/>
              </a:rPr>
              <a:t>Trương Ngọc Quỳnh</a:t>
            </a:r>
            <a:r>
              <a:rPr lang="vi-VN" sz="2400" spc="120" dirty="0">
                <a:solidFill>
                  <a:srgbClr val="35382F"/>
                </a:solidFill>
                <a:latin typeface="Tahoma" panose="020B0604030504040204" pitchFamily="34" charset="0"/>
                <a:ea typeface="Tahoma" panose="020B0604030504040204" pitchFamily="34" charset="0"/>
                <a:cs typeface="Tahoma" panose="020B0604030504040204" pitchFamily="34" charset="0"/>
              </a:rPr>
              <a:t>	1701040150</a:t>
            </a:r>
          </a:p>
          <a:p>
            <a:pPr>
              <a:lnSpc>
                <a:spcPts val="3359"/>
              </a:lnSpc>
            </a:pPr>
            <a:r>
              <a:rPr lang="vi-VN" sz="2400" b="1" spc="120" dirty="0">
                <a:solidFill>
                  <a:srgbClr val="35382F"/>
                </a:solidFill>
                <a:latin typeface="Tahoma" panose="020B0604030504040204" pitchFamily="34" charset="0"/>
                <a:ea typeface="Tahoma" panose="020B0604030504040204" pitchFamily="34" charset="0"/>
                <a:cs typeface="Tahoma" panose="020B0604030504040204" pitchFamily="34" charset="0"/>
              </a:rPr>
              <a:t>Trần Thị Mai Hương</a:t>
            </a:r>
            <a:r>
              <a:rPr lang="vi-VN" sz="2400" spc="120" dirty="0">
                <a:solidFill>
                  <a:srgbClr val="35382F"/>
                </a:solidFill>
                <a:latin typeface="Tahoma" panose="020B0604030504040204" pitchFamily="34" charset="0"/>
                <a:ea typeface="Tahoma" panose="020B0604030504040204" pitchFamily="34" charset="0"/>
                <a:cs typeface="Tahoma" panose="020B0604030504040204" pitchFamily="34" charset="0"/>
              </a:rPr>
              <a:t>	1701040079</a:t>
            </a:r>
          </a:p>
          <a:p>
            <a:pPr>
              <a:lnSpc>
                <a:spcPts val="3359"/>
              </a:lnSpc>
            </a:pPr>
            <a:r>
              <a:rPr lang="vi-VN" sz="2400" b="1" spc="120" dirty="0">
                <a:solidFill>
                  <a:srgbClr val="35382F"/>
                </a:solidFill>
                <a:latin typeface="Tahoma" panose="020B0604030504040204" pitchFamily="34" charset="0"/>
                <a:ea typeface="Tahoma" panose="020B0604030504040204" pitchFamily="34" charset="0"/>
                <a:cs typeface="Tahoma" panose="020B0604030504040204" pitchFamily="34" charset="0"/>
              </a:rPr>
              <a:t>Đào Văn Quang</a:t>
            </a:r>
            <a:r>
              <a:rPr lang="vi-VN" sz="2400" spc="120" dirty="0">
                <a:solidFill>
                  <a:srgbClr val="35382F"/>
                </a:solidFill>
                <a:latin typeface="Tahoma" panose="020B0604030504040204" pitchFamily="34" charset="0"/>
                <a:ea typeface="Tahoma" panose="020B0604030504040204" pitchFamily="34" charset="0"/>
                <a:cs typeface="Tahoma" panose="020B0604030504040204" pitchFamily="34" charset="0"/>
              </a:rPr>
              <a:t>		1701040139</a:t>
            </a:r>
          </a:p>
          <a:p>
            <a:pPr>
              <a:lnSpc>
                <a:spcPts val="3359"/>
              </a:lnSpc>
            </a:pPr>
            <a:r>
              <a:rPr lang="vi-VN" sz="2400" b="1" spc="120" dirty="0">
                <a:solidFill>
                  <a:srgbClr val="35382F"/>
                </a:solidFill>
                <a:latin typeface="Tahoma" panose="020B0604030504040204" pitchFamily="34" charset="0"/>
                <a:ea typeface="Tahoma" panose="020B0604030504040204" pitchFamily="34" charset="0"/>
                <a:cs typeface="Tahoma" panose="020B0604030504040204" pitchFamily="34" charset="0"/>
              </a:rPr>
              <a:t>Đỗ Minh Tâm</a:t>
            </a:r>
            <a:r>
              <a:rPr lang="vi-VN" sz="2400" spc="120" dirty="0">
                <a:solidFill>
                  <a:srgbClr val="35382F"/>
                </a:solidFill>
                <a:latin typeface="Tahoma" panose="020B0604030504040204" pitchFamily="34" charset="0"/>
                <a:ea typeface="Tahoma" panose="020B0604030504040204" pitchFamily="34" charset="0"/>
                <a:cs typeface="Tahoma" panose="020B0604030504040204" pitchFamily="34" charset="0"/>
              </a:rPr>
              <a:t>		1701040154</a:t>
            </a:r>
            <a:endParaRPr lang="en-US" sz="2400" spc="120" dirty="0">
              <a:solidFill>
                <a:srgbClr val="35382F"/>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5"/>
          <p:cNvPicPr>
            <a:picLocks noChangeAspect="1"/>
          </p:cNvPicPr>
          <p:nvPr/>
        </p:nvPicPr>
        <p:blipFill>
          <a:blip r:embed="rId2"/>
          <a:srcRect l="10369" r="38369"/>
          <a:stretch>
            <a:fillRect/>
          </a:stretch>
        </p:blipFill>
        <p:spPr>
          <a:xfrm>
            <a:off x="11597793" y="-3647"/>
            <a:ext cx="8168699" cy="10623600"/>
          </a:xfrm>
          <a:prstGeom prst="rect">
            <a:avLst/>
          </a:prstGeom>
        </p:spPr>
      </p:pic>
      <p:pic>
        <p:nvPicPr>
          <p:cNvPr id="6" name="Picture 6"/>
          <p:cNvPicPr>
            <a:picLocks noChangeAspect="1"/>
          </p:cNvPicPr>
          <p:nvPr/>
        </p:nvPicPr>
        <p:blipFill>
          <a:blip r:embed="rId2"/>
          <a:srcRect l="56693" r="17916"/>
          <a:stretch>
            <a:fillRect/>
          </a:stretch>
        </p:blipFill>
        <p:spPr>
          <a:xfrm>
            <a:off x="-535300" y="2657491"/>
            <a:ext cx="1893568" cy="4972018"/>
          </a:xfrm>
          <a:prstGeom prst="rect">
            <a:avLst/>
          </a:prstGeom>
        </p:spPr>
      </p:pic>
      <p:sp>
        <p:nvSpPr>
          <p:cNvPr id="7" name="AutoShape 7"/>
          <p:cNvSpPr/>
          <p:nvPr/>
        </p:nvSpPr>
        <p:spPr>
          <a:xfrm>
            <a:off x="7212470" y="1028700"/>
            <a:ext cx="1897240" cy="34210"/>
          </a:xfrm>
          <a:prstGeom prst="rect">
            <a:avLst/>
          </a:prstGeom>
          <a:solidFill>
            <a:srgbClr val="35382F"/>
          </a:solidFill>
        </p:spPr>
      </p:sp>
      <p:sp>
        <p:nvSpPr>
          <p:cNvPr id="8" name="AutoShape 8"/>
          <p:cNvSpPr/>
          <p:nvPr/>
        </p:nvSpPr>
        <p:spPr>
          <a:xfrm>
            <a:off x="1028700" y="9086929"/>
            <a:ext cx="765659" cy="171371"/>
          </a:xfrm>
          <a:prstGeom prst="rect">
            <a:avLst/>
          </a:prstGeom>
          <a:solidFill>
            <a:srgbClr val="35382F"/>
          </a:solid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058" r="26058"/>
          <a:stretch/>
        </p:blipFill>
        <p:spPr>
          <a:xfrm>
            <a:off x="12001500" y="0"/>
            <a:ext cx="5257800" cy="8229600"/>
          </a:xfrm>
          <a:prstGeom prst="rect">
            <a:avLst/>
          </a:prstGeom>
        </p:spPr>
      </p:pic>
      <p:sp>
        <p:nvSpPr>
          <p:cNvPr id="3" name="TextBox 3"/>
          <p:cNvSpPr txBox="1"/>
          <p:nvPr/>
        </p:nvSpPr>
        <p:spPr>
          <a:xfrm>
            <a:off x="958143" y="1647825"/>
            <a:ext cx="9709857" cy="1095375"/>
          </a:xfrm>
          <a:prstGeom prst="rect">
            <a:avLst/>
          </a:prstGeom>
        </p:spPr>
        <p:txBody>
          <a:bodyPr lIns="0" tIns="0" rIns="0" bIns="0" rtlCol="0" anchor="t">
            <a:spAutoFit/>
          </a:bodyPr>
          <a:lstStyle/>
          <a:p>
            <a:pPr>
              <a:lnSpc>
                <a:spcPts val="8640"/>
              </a:lnSpc>
            </a:pPr>
            <a:r>
              <a:rPr lang="en-US" sz="7200" spc="72" dirty="0">
                <a:solidFill>
                  <a:srgbClr val="35382F"/>
                </a:solidFill>
                <a:latin typeface="Playfair Display Bold"/>
              </a:rPr>
              <a:t>OBJECT DETECTION</a:t>
            </a:r>
          </a:p>
        </p:txBody>
      </p:sp>
      <p:sp>
        <p:nvSpPr>
          <p:cNvPr id="4" name="AutoShape 4"/>
          <p:cNvSpPr/>
          <p:nvPr/>
        </p:nvSpPr>
        <p:spPr>
          <a:xfrm>
            <a:off x="16493641" y="9086929"/>
            <a:ext cx="765659" cy="171371"/>
          </a:xfrm>
          <a:prstGeom prst="rect">
            <a:avLst/>
          </a:prstGeom>
          <a:solidFill>
            <a:srgbClr val="35382F"/>
          </a:solidFill>
        </p:spPr>
      </p:sp>
      <p:sp>
        <p:nvSpPr>
          <p:cNvPr id="7" name="TextBox 7"/>
          <p:cNvSpPr txBox="1"/>
          <p:nvPr/>
        </p:nvSpPr>
        <p:spPr>
          <a:xfrm>
            <a:off x="1028700" y="3608546"/>
            <a:ext cx="9709857" cy="1567032"/>
          </a:xfrm>
          <a:prstGeom prst="rect">
            <a:avLst/>
          </a:prstGeom>
        </p:spPr>
        <p:txBody>
          <a:bodyPr lIns="0" tIns="0" rIns="0" bIns="0" rtlCol="0" anchor="t">
            <a:spAutoFit/>
          </a:bodyPr>
          <a:lstStyle/>
          <a:p>
            <a:pPr marL="457200" indent="-457200">
              <a:lnSpc>
                <a:spcPts val="4200"/>
              </a:lnSpc>
              <a:buFont typeface="Arial" panose="020B0604020202020204" pitchFamily="34" charset="0"/>
              <a:buChar char="•"/>
            </a:pPr>
            <a:r>
              <a:rPr lang="en-US" sz="2800" spc="56" dirty="0">
                <a:solidFill>
                  <a:srgbClr val="35382F"/>
                </a:solidFill>
                <a:latin typeface="Raleway"/>
              </a:rPr>
              <a:t>OpenCV</a:t>
            </a:r>
          </a:p>
          <a:p>
            <a:pPr marL="457200" indent="-457200">
              <a:lnSpc>
                <a:spcPts val="4200"/>
              </a:lnSpc>
              <a:buFont typeface="Arial" panose="020B0604020202020204" pitchFamily="34" charset="0"/>
              <a:buChar char="•"/>
            </a:pPr>
            <a:r>
              <a:rPr lang="en-US" sz="2800" spc="56" dirty="0">
                <a:solidFill>
                  <a:srgbClr val="35382F"/>
                </a:solidFill>
                <a:latin typeface="Raleway"/>
              </a:rPr>
              <a:t>YOLO v5</a:t>
            </a:r>
          </a:p>
          <a:p>
            <a:pPr marL="457200" indent="-457200">
              <a:lnSpc>
                <a:spcPts val="4200"/>
              </a:lnSpc>
              <a:buFont typeface="Arial" panose="020B0604020202020204" pitchFamily="34" charset="0"/>
              <a:buChar char="•"/>
            </a:pPr>
            <a:r>
              <a:rPr lang="en-US" sz="2800" spc="56" dirty="0" err="1">
                <a:solidFill>
                  <a:srgbClr val="35382F"/>
                </a:solidFill>
                <a:latin typeface="Raleway"/>
              </a:rPr>
              <a:t>Rekognition</a:t>
            </a:r>
            <a:r>
              <a:rPr lang="en-US" sz="2800" spc="56" dirty="0">
                <a:solidFill>
                  <a:srgbClr val="35382F"/>
                </a:solidFill>
                <a:latin typeface="Raleway"/>
              </a:rPr>
              <a:t>- Amazon Web Services</a:t>
            </a:r>
          </a:p>
        </p:txBody>
      </p:sp>
      <p:sp>
        <p:nvSpPr>
          <p:cNvPr id="8" name="AutoShape 8"/>
          <p:cNvSpPr/>
          <p:nvPr/>
        </p:nvSpPr>
        <p:spPr>
          <a:xfrm>
            <a:off x="1028700" y="1028700"/>
            <a:ext cx="9639300" cy="38100"/>
          </a:xfrm>
          <a:prstGeom prst="rect">
            <a:avLst/>
          </a:prstGeom>
          <a:solidFill>
            <a:srgbClr val="35382F"/>
          </a:solid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958145" y="8162925"/>
            <a:ext cx="7362887" cy="1095375"/>
          </a:xfrm>
          <a:prstGeom prst="rect">
            <a:avLst/>
          </a:prstGeom>
        </p:spPr>
        <p:txBody>
          <a:bodyPr lIns="0" tIns="0" rIns="0" bIns="0" rtlCol="0" anchor="t">
            <a:spAutoFit/>
          </a:bodyPr>
          <a:lstStyle/>
          <a:p>
            <a:pPr>
              <a:lnSpc>
                <a:spcPts val="8640"/>
              </a:lnSpc>
            </a:pPr>
            <a:r>
              <a:rPr lang="en-US" sz="7200" spc="72" dirty="0">
                <a:solidFill>
                  <a:srgbClr val="35382F"/>
                </a:solidFill>
                <a:latin typeface="Playfair Display Bold"/>
              </a:rPr>
              <a:t>OPENCV</a:t>
            </a:r>
          </a:p>
        </p:txBody>
      </p:sp>
      <p:grpSp>
        <p:nvGrpSpPr>
          <p:cNvPr id="3" name="Group 3"/>
          <p:cNvGrpSpPr/>
          <p:nvPr/>
        </p:nvGrpSpPr>
        <p:grpSpPr>
          <a:xfrm>
            <a:off x="9753600" y="978694"/>
            <a:ext cx="7423858" cy="4369814"/>
            <a:chOff x="0" y="-66675"/>
            <a:chExt cx="9898477" cy="5826419"/>
          </a:xfrm>
        </p:grpSpPr>
        <p:sp>
          <p:nvSpPr>
            <p:cNvPr id="4" name="TextBox 4"/>
            <p:cNvSpPr txBox="1"/>
            <p:nvPr/>
          </p:nvSpPr>
          <p:spPr>
            <a:xfrm>
              <a:off x="0" y="-66675"/>
              <a:ext cx="9898477" cy="676275"/>
            </a:xfrm>
            <a:prstGeom prst="rect">
              <a:avLst/>
            </a:prstGeom>
          </p:spPr>
          <p:txBody>
            <a:bodyPr lIns="0" tIns="0" rIns="0" bIns="0" rtlCol="0" anchor="t">
              <a:spAutoFit/>
            </a:bodyPr>
            <a:lstStyle/>
            <a:p>
              <a:pPr>
                <a:lnSpc>
                  <a:spcPts val="4200"/>
                </a:lnSpc>
              </a:pPr>
              <a:endParaRPr lang="en-US" sz="3000" spc="270" dirty="0">
                <a:solidFill>
                  <a:srgbClr val="35382F"/>
                </a:solidFill>
                <a:latin typeface="Raleway"/>
              </a:endParaRPr>
            </a:p>
          </p:txBody>
        </p:sp>
        <p:sp>
          <p:nvSpPr>
            <p:cNvPr id="5" name="TextBox 5"/>
            <p:cNvSpPr txBox="1"/>
            <p:nvPr/>
          </p:nvSpPr>
          <p:spPr>
            <a:xfrm>
              <a:off x="0" y="797786"/>
              <a:ext cx="9898477" cy="4961958"/>
            </a:xfrm>
            <a:prstGeom prst="rect">
              <a:avLst/>
            </a:prstGeom>
          </p:spPr>
          <p:txBody>
            <a:bodyPr lIns="0" tIns="0" rIns="0" bIns="0" rtlCol="0" anchor="t">
              <a:spAutoFit/>
            </a:bodyPr>
            <a:lstStyle/>
            <a:p>
              <a:pPr algn="just">
                <a:lnSpc>
                  <a:spcPts val="4200"/>
                </a:lnSpc>
              </a:pPr>
              <a:r>
                <a:rPr lang="en-US" sz="2800" spc="56" dirty="0">
                  <a:solidFill>
                    <a:srgbClr val="35382F"/>
                  </a:solidFill>
                  <a:latin typeface="Raleway"/>
                </a:rPr>
                <a:t>OpenCV is short for Open Source Computer Vision. Intuitively by the name, it is an open-source Computer Vision and Machine Learning library. This library is capable of processing real-time image and video while also boasting analytical capabilities.</a:t>
              </a:r>
            </a:p>
          </p:txBody>
        </p:sp>
      </p:grpSp>
      <p:pic>
        <p:nvPicPr>
          <p:cNvPr id="10" name="Picture 10"/>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0028" r="20028"/>
          <a:stretch/>
        </p:blipFill>
        <p:spPr>
          <a:xfrm>
            <a:off x="1028700" y="-805032"/>
            <a:ext cx="7187184" cy="7200900"/>
          </a:xfrm>
          <a:prstGeom prst="rect">
            <a:avLst/>
          </a:prstGeom>
        </p:spPr>
      </p:pic>
      <p:sp>
        <p:nvSpPr>
          <p:cNvPr id="11" name="AutoShape 11"/>
          <p:cNvSpPr/>
          <p:nvPr/>
        </p:nvSpPr>
        <p:spPr>
          <a:xfrm>
            <a:off x="9753600" y="9220200"/>
            <a:ext cx="7505700" cy="38100"/>
          </a:xfrm>
          <a:prstGeom prst="rect">
            <a:avLst/>
          </a:prstGeom>
          <a:solidFill>
            <a:srgbClr val="35382F"/>
          </a:solid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958145" y="8162925"/>
            <a:ext cx="7362887" cy="1095375"/>
          </a:xfrm>
          <a:prstGeom prst="rect">
            <a:avLst/>
          </a:prstGeom>
        </p:spPr>
        <p:txBody>
          <a:bodyPr lIns="0" tIns="0" rIns="0" bIns="0" rtlCol="0" anchor="t">
            <a:spAutoFit/>
          </a:bodyPr>
          <a:lstStyle/>
          <a:p>
            <a:pPr marL="0" marR="0" lvl="0" indent="0" algn="l" defTabSz="914400" rtl="0" eaLnBrk="1" fontAlgn="auto" latinLnBrk="0" hangingPunct="1">
              <a:lnSpc>
                <a:spcPts val="8640"/>
              </a:lnSpc>
              <a:spcBef>
                <a:spcPts val="0"/>
              </a:spcBef>
              <a:spcAft>
                <a:spcPts val="0"/>
              </a:spcAft>
              <a:buClrTx/>
              <a:buSzTx/>
              <a:buFontTx/>
              <a:buNone/>
              <a:tabLst/>
              <a:defRPr/>
            </a:pPr>
            <a:r>
              <a:rPr kumimoji="0" lang="en-US" sz="7200" b="0" i="0" u="none" strike="noStrike" kern="1200" cap="none" spc="72" normalizeH="0" baseline="0" noProof="0" dirty="0">
                <a:ln>
                  <a:noFill/>
                </a:ln>
                <a:solidFill>
                  <a:srgbClr val="35382F"/>
                </a:solidFill>
                <a:effectLst/>
                <a:uLnTx/>
                <a:uFillTx/>
                <a:latin typeface="Playfair Display Bold"/>
                <a:ea typeface="+mn-ea"/>
                <a:cs typeface="+mn-cs"/>
              </a:rPr>
              <a:t>YOLOv5</a:t>
            </a:r>
          </a:p>
        </p:txBody>
      </p:sp>
      <p:grpSp>
        <p:nvGrpSpPr>
          <p:cNvPr id="3" name="Group 3"/>
          <p:cNvGrpSpPr/>
          <p:nvPr/>
        </p:nvGrpSpPr>
        <p:grpSpPr>
          <a:xfrm>
            <a:off x="9753600" y="978694"/>
            <a:ext cx="7423858" cy="2753986"/>
            <a:chOff x="0" y="-66675"/>
            <a:chExt cx="9898477" cy="3671982"/>
          </a:xfrm>
        </p:grpSpPr>
        <p:sp>
          <p:nvSpPr>
            <p:cNvPr id="4" name="TextBox 4"/>
            <p:cNvSpPr txBox="1"/>
            <p:nvPr/>
          </p:nvSpPr>
          <p:spPr>
            <a:xfrm>
              <a:off x="0" y="-66675"/>
              <a:ext cx="9898477" cy="676275"/>
            </a:xfrm>
            <a:prstGeom prst="rect">
              <a:avLst/>
            </a:prstGeom>
          </p:spPr>
          <p:txBody>
            <a:bodyPr lIns="0" tIns="0" rIns="0" bIns="0" rtlCol="0" anchor="t">
              <a:spAutoFit/>
            </a:bodyPr>
            <a:lstStyle/>
            <a:p>
              <a:pPr marL="0" marR="0" lvl="0" indent="0" algn="l" defTabSz="914400" rtl="0" eaLnBrk="1" fontAlgn="auto" latinLnBrk="0" hangingPunct="1">
                <a:lnSpc>
                  <a:spcPts val="4200"/>
                </a:lnSpc>
                <a:spcBef>
                  <a:spcPts val="0"/>
                </a:spcBef>
                <a:spcAft>
                  <a:spcPts val="0"/>
                </a:spcAft>
                <a:buClrTx/>
                <a:buSzTx/>
                <a:buFontTx/>
                <a:buNone/>
                <a:tabLst/>
                <a:defRPr/>
              </a:pPr>
              <a:endParaRPr kumimoji="0" lang="en-US" sz="3000" b="0" i="0" u="none" strike="noStrike" kern="1200" cap="none" spc="270" normalizeH="0" baseline="0" noProof="0" dirty="0">
                <a:ln>
                  <a:noFill/>
                </a:ln>
                <a:solidFill>
                  <a:srgbClr val="35382F"/>
                </a:solidFill>
                <a:effectLst/>
                <a:uLnTx/>
                <a:uFillTx/>
                <a:latin typeface="Raleway"/>
                <a:ea typeface="+mn-ea"/>
                <a:cs typeface="+mn-cs"/>
              </a:endParaRPr>
            </a:p>
          </p:txBody>
        </p:sp>
        <p:sp>
          <p:nvSpPr>
            <p:cNvPr id="5" name="TextBox 5"/>
            <p:cNvSpPr txBox="1"/>
            <p:nvPr/>
          </p:nvSpPr>
          <p:spPr>
            <a:xfrm>
              <a:off x="0" y="797786"/>
              <a:ext cx="9898477" cy="2807521"/>
            </a:xfrm>
            <a:prstGeom prst="rect">
              <a:avLst/>
            </a:prstGeom>
          </p:spPr>
          <p:txBody>
            <a:bodyPr lIns="0" tIns="0" rIns="0" bIns="0" rtlCol="0" anchor="t">
              <a:spAutoFit/>
            </a:bodyPr>
            <a:lstStyle/>
            <a:p>
              <a:pPr marL="0" marR="0" lvl="0" indent="0" algn="just" defTabSz="914400" rtl="0" eaLnBrk="1" fontAlgn="auto" latinLnBrk="0" hangingPunct="1">
                <a:lnSpc>
                  <a:spcPts val="4200"/>
                </a:lnSpc>
                <a:spcBef>
                  <a:spcPts val="0"/>
                </a:spcBef>
                <a:spcAft>
                  <a:spcPts val="0"/>
                </a:spcAft>
                <a:buClrTx/>
                <a:buSzTx/>
                <a:buFontTx/>
                <a:buNone/>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Yolo V5 is one of the best available models for Object Detection at the moment. </a:t>
              </a:r>
            </a:p>
            <a:p>
              <a:pPr marL="0" marR="0" lvl="0" indent="0" algn="just" defTabSz="914400" rtl="0" eaLnBrk="1" fontAlgn="auto" latinLnBrk="0" hangingPunct="1">
                <a:lnSpc>
                  <a:spcPts val="4200"/>
                </a:lnSpc>
                <a:spcBef>
                  <a:spcPts val="0"/>
                </a:spcBef>
                <a:spcAft>
                  <a:spcPts val="0"/>
                </a:spcAft>
                <a:buClrTx/>
                <a:buSzTx/>
                <a:buFontTx/>
                <a:buNone/>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YOLO v5 using Convolutional Neural Network. </a:t>
              </a:r>
            </a:p>
          </p:txBody>
        </p:sp>
      </p:grpSp>
      <p:pic>
        <p:nvPicPr>
          <p:cNvPr id="10" name="Picture 10"/>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18" t="-2185" r="42450" b="2185"/>
          <a:stretch/>
        </p:blipFill>
        <p:spPr>
          <a:xfrm>
            <a:off x="1045996" y="-112676"/>
            <a:ext cx="7187184" cy="7200900"/>
          </a:xfrm>
          <a:prstGeom prst="rect">
            <a:avLst/>
          </a:prstGeom>
        </p:spPr>
      </p:pic>
      <p:sp>
        <p:nvSpPr>
          <p:cNvPr id="11" name="AutoShape 11"/>
          <p:cNvSpPr/>
          <p:nvPr/>
        </p:nvSpPr>
        <p:spPr>
          <a:xfrm>
            <a:off x="9753600" y="9220200"/>
            <a:ext cx="7505700" cy="38100"/>
          </a:xfrm>
          <a:prstGeom prst="rect">
            <a:avLst/>
          </a:prstGeom>
          <a:solidFill>
            <a:srgbClr val="35382F"/>
          </a:solidFill>
        </p:spPr>
      </p:sp>
    </p:spTree>
    <p:extLst>
      <p:ext uri="{BB962C8B-B14F-4D97-AF65-F5344CB8AC3E}">
        <p14:creationId xmlns:p14="http://schemas.microsoft.com/office/powerpoint/2010/main" val="36219078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685800" y="8155434"/>
            <a:ext cx="10167055" cy="1102866"/>
          </a:xfrm>
          <a:prstGeom prst="rect">
            <a:avLst/>
          </a:prstGeom>
        </p:spPr>
        <p:txBody>
          <a:bodyPr wrap="square" lIns="0" tIns="0" rIns="0" bIns="0" rtlCol="0" anchor="t">
            <a:spAutoFit/>
          </a:bodyPr>
          <a:lstStyle/>
          <a:p>
            <a:pPr marL="0" marR="0" lvl="0" indent="0" algn="l" defTabSz="914400" rtl="0" eaLnBrk="1" fontAlgn="auto" latinLnBrk="0" hangingPunct="1">
              <a:lnSpc>
                <a:spcPts val="8640"/>
              </a:lnSpc>
              <a:spcBef>
                <a:spcPts val="0"/>
              </a:spcBef>
              <a:spcAft>
                <a:spcPts val="0"/>
              </a:spcAft>
              <a:buClrTx/>
              <a:buSzTx/>
              <a:buFontTx/>
              <a:buNone/>
              <a:tabLst/>
              <a:defRPr/>
            </a:pPr>
            <a:r>
              <a:rPr kumimoji="0" lang="en-US" sz="7200" b="0" i="0" u="none" strike="noStrike" kern="1200" cap="none" spc="72" normalizeH="0" baseline="0" noProof="0" dirty="0">
                <a:ln>
                  <a:noFill/>
                </a:ln>
                <a:solidFill>
                  <a:srgbClr val="35382F"/>
                </a:solidFill>
                <a:effectLst/>
                <a:uLnTx/>
                <a:uFillTx/>
                <a:latin typeface="Playfair Display Bold"/>
                <a:ea typeface="+mn-ea"/>
                <a:cs typeface="+mn-cs"/>
              </a:rPr>
              <a:t>YOLOv5 architecture</a:t>
            </a:r>
          </a:p>
        </p:txBody>
      </p:sp>
      <p:sp>
        <p:nvSpPr>
          <p:cNvPr id="11" name="AutoShape 11"/>
          <p:cNvSpPr/>
          <p:nvPr/>
        </p:nvSpPr>
        <p:spPr>
          <a:xfrm>
            <a:off x="9753600" y="9220200"/>
            <a:ext cx="7505700" cy="38100"/>
          </a:xfrm>
          <a:prstGeom prst="rect">
            <a:avLst/>
          </a:prstGeom>
          <a:solidFill>
            <a:srgbClr val="35382F"/>
          </a:solidFill>
        </p:spPr>
      </p:sp>
      <p:pic>
        <p:nvPicPr>
          <p:cNvPr id="3074" name="Picture 2">
            <a:extLst>
              <a:ext uri="{FF2B5EF4-FFF2-40B4-BE49-F238E27FC236}">
                <a16:creationId xmlns:a16="http://schemas.microsoft.com/office/drawing/2014/main" id="{7E9BBEA6-AA01-4EA5-ABBF-48DCA5DDCD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876299"/>
            <a:ext cx="12954000" cy="7286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2666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685800" y="8155434"/>
            <a:ext cx="10167055" cy="1102866"/>
          </a:xfrm>
          <a:prstGeom prst="rect">
            <a:avLst/>
          </a:prstGeom>
        </p:spPr>
        <p:txBody>
          <a:bodyPr wrap="square" lIns="0" tIns="0" rIns="0" bIns="0" rtlCol="0" anchor="t">
            <a:spAutoFit/>
          </a:bodyPr>
          <a:lstStyle/>
          <a:p>
            <a:pPr marL="0" marR="0" lvl="0" indent="0" algn="l" defTabSz="914400" rtl="0" eaLnBrk="1" fontAlgn="auto" latinLnBrk="0" hangingPunct="1">
              <a:lnSpc>
                <a:spcPts val="8640"/>
              </a:lnSpc>
              <a:spcBef>
                <a:spcPts val="0"/>
              </a:spcBef>
              <a:spcAft>
                <a:spcPts val="0"/>
              </a:spcAft>
              <a:buClrTx/>
              <a:buSzTx/>
              <a:buFontTx/>
              <a:buNone/>
              <a:tabLst/>
              <a:defRPr/>
            </a:pPr>
            <a:r>
              <a:rPr kumimoji="0" lang="en-US" sz="7200" b="0" i="0" u="none" strike="noStrike" kern="1200" cap="none" spc="72" normalizeH="0" baseline="0" noProof="0" dirty="0">
                <a:ln>
                  <a:noFill/>
                </a:ln>
                <a:solidFill>
                  <a:srgbClr val="35382F"/>
                </a:solidFill>
                <a:effectLst/>
                <a:uLnTx/>
                <a:uFillTx/>
                <a:latin typeface="Playfair Display Bold"/>
                <a:ea typeface="+mn-ea"/>
                <a:cs typeface="+mn-cs"/>
              </a:rPr>
              <a:t>YOLOv5 architecture</a:t>
            </a:r>
          </a:p>
        </p:txBody>
      </p:sp>
      <p:sp>
        <p:nvSpPr>
          <p:cNvPr id="11" name="AutoShape 11"/>
          <p:cNvSpPr/>
          <p:nvPr/>
        </p:nvSpPr>
        <p:spPr>
          <a:xfrm>
            <a:off x="9753600" y="9220200"/>
            <a:ext cx="7505700" cy="38100"/>
          </a:xfrm>
          <a:prstGeom prst="rect">
            <a:avLst/>
          </a:prstGeom>
          <a:solidFill>
            <a:srgbClr val="35382F"/>
          </a:solidFill>
        </p:spPr>
      </p:sp>
      <p:sp>
        <p:nvSpPr>
          <p:cNvPr id="5" name="TextBox 5">
            <a:extLst>
              <a:ext uri="{FF2B5EF4-FFF2-40B4-BE49-F238E27FC236}">
                <a16:creationId xmlns:a16="http://schemas.microsoft.com/office/drawing/2014/main" id="{9FE7F5D6-ACDA-425B-A903-62E96F043C57}"/>
              </a:ext>
            </a:extLst>
          </p:cNvPr>
          <p:cNvSpPr txBox="1"/>
          <p:nvPr/>
        </p:nvSpPr>
        <p:spPr>
          <a:xfrm>
            <a:off x="685800" y="1208538"/>
            <a:ext cx="16491658" cy="6414513"/>
          </a:xfrm>
          <a:prstGeom prst="rect">
            <a:avLst/>
          </a:prstGeom>
        </p:spPr>
        <p:txBody>
          <a:bodyPr wrap="square" lIns="0" tIns="0" rIns="0" bIns="0" rtlCol="0" anchor="t">
            <a:spAutoFit/>
          </a:bodyPr>
          <a:lstStyle/>
          <a:p>
            <a:pPr marL="0" marR="0" lvl="0" indent="0" algn="just" defTabSz="914400" rtl="0" eaLnBrk="1" fontAlgn="auto" latinLnBrk="0" hangingPunct="1">
              <a:lnSpc>
                <a:spcPts val="4200"/>
              </a:lnSpc>
              <a:spcBef>
                <a:spcPts val="0"/>
              </a:spcBef>
              <a:spcAft>
                <a:spcPts val="0"/>
              </a:spcAft>
              <a:buClrTx/>
              <a:buSzTx/>
              <a:buFontTx/>
              <a:buNone/>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	YOLO v5 is a single-stage object detector, it has three important parts like any other single-stage object detector.</a:t>
            </a:r>
          </a:p>
          <a:p>
            <a:pPr marL="0" marR="0" lvl="0" indent="0" algn="just" defTabSz="914400" rtl="0" eaLnBrk="1" fontAlgn="auto" latinLnBrk="0" hangingPunct="1">
              <a:lnSpc>
                <a:spcPts val="4200"/>
              </a:lnSpc>
              <a:spcBef>
                <a:spcPts val="0"/>
              </a:spcBef>
              <a:spcAft>
                <a:spcPts val="0"/>
              </a:spcAft>
              <a:buClrTx/>
              <a:buSzTx/>
              <a:buFontTx/>
              <a:buNone/>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	</a:t>
            </a:r>
            <a:r>
              <a:rPr kumimoji="0" lang="en-US" sz="2800" b="1" i="0" u="none" strike="noStrike" kern="1200" cap="none" spc="56" normalizeH="0" baseline="0" noProof="0" dirty="0">
                <a:ln>
                  <a:noFill/>
                </a:ln>
                <a:solidFill>
                  <a:srgbClr val="35382F"/>
                </a:solidFill>
                <a:effectLst/>
                <a:uLnTx/>
                <a:uFillTx/>
                <a:latin typeface="Raleway"/>
                <a:ea typeface="+mn-ea"/>
                <a:cs typeface="+mn-cs"/>
              </a:rPr>
              <a:t>Model Backbone </a:t>
            </a:r>
            <a:r>
              <a:rPr kumimoji="0" lang="en-US" sz="2800" b="0" i="0" u="none" strike="noStrike" kern="1200" cap="none" spc="56" normalizeH="0" baseline="0" noProof="0" dirty="0">
                <a:ln>
                  <a:noFill/>
                </a:ln>
                <a:solidFill>
                  <a:srgbClr val="35382F"/>
                </a:solidFill>
                <a:effectLst/>
                <a:uLnTx/>
                <a:uFillTx/>
                <a:latin typeface="Raleway"/>
                <a:ea typeface="+mn-ea"/>
                <a:cs typeface="+mn-cs"/>
              </a:rPr>
              <a:t>is mainly used to extract important features from the given input image. In YOLO v5 the CSP — Cross Stage Partial Networks are used as a backbone to extract rich in informative features from an input image.</a:t>
            </a:r>
          </a:p>
          <a:p>
            <a:pPr marL="0" marR="0" lvl="0" indent="0" algn="just" defTabSz="914400" rtl="0" eaLnBrk="1" fontAlgn="auto" latinLnBrk="0" hangingPunct="1">
              <a:lnSpc>
                <a:spcPts val="4200"/>
              </a:lnSpc>
              <a:spcBef>
                <a:spcPts val="0"/>
              </a:spcBef>
              <a:spcAft>
                <a:spcPts val="0"/>
              </a:spcAft>
              <a:buClrTx/>
              <a:buSzTx/>
              <a:buFontTx/>
              <a:buNone/>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	</a:t>
            </a:r>
            <a:r>
              <a:rPr kumimoji="0" lang="en-US" sz="2800" b="1" i="0" u="none" strike="noStrike" kern="1200" cap="none" spc="56" normalizeH="0" baseline="0" noProof="0" dirty="0">
                <a:ln>
                  <a:noFill/>
                </a:ln>
                <a:solidFill>
                  <a:srgbClr val="35382F"/>
                </a:solidFill>
                <a:effectLst/>
                <a:uLnTx/>
                <a:uFillTx/>
                <a:latin typeface="Raleway"/>
                <a:ea typeface="+mn-ea"/>
                <a:cs typeface="+mn-cs"/>
              </a:rPr>
              <a:t>Model Neck </a:t>
            </a:r>
            <a:r>
              <a:rPr kumimoji="0" lang="en-US" sz="2800" b="0" i="0" u="none" strike="noStrike" kern="1200" cap="none" spc="56" normalizeH="0" baseline="0" noProof="0" dirty="0">
                <a:ln>
                  <a:noFill/>
                </a:ln>
                <a:solidFill>
                  <a:srgbClr val="35382F"/>
                </a:solidFill>
                <a:effectLst/>
                <a:uLnTx/>
                <a:uFillTx/>
                <a:latin typeface="Raleway"/>
                <a:ea typeface="+mn-ea"/>
                <a:cs typeface="+mn-cs"/>
              </a:rPr>
              <a:t>is mainly used to generate feature pyramids. Feature pyramids help models to generalized well on object scaling. It helps to identify the same object with different sizes and scales. Feature pyramids are very useful and help models to perform well on unseen data. In YOLO v5 </a:t>
            </a:r>
            <a:r>
              <a:rPr kumimoji="0" lang="en-US" sz="2800" b="0" i="0" u="none" strike="noStrike" kern="1200" cap="none" spc="56" normalizeH="0" baseline="0" noProof="0" dirty="0" err="1">
                <a:ln>
                  <a:noFill/>
                </a:ln>
                <a:solidFill>
                  <a:srgbClr val="35382F"/>
                </a:solidFill>
                <a:effectLst/>
                <a:uLnTx/>
                <a:uFillTx/>
                <a:latin typeface="Raleway"/>
                <a:ea typeface="+mn-ea"/>
                <a:cs typeface="+mn-cs"/>
              </a:rPr>
              <a:t>PANet</a:t>
            </a:r>
            <a:r>
              <a:rPr kumimoji="0" lang="en-US" sz="2800" b="0" i="0" u="none" strike="noStrike" kern="1200" cap="none" spc="56" normalizeH="0" baseline="0" noProof="0" dirty="0">
                <a:ln>
                  <a:noFill/>
                </a:ln>
                <a:solidFill>
                  <a:srgbClr val="35382F"/>
                </a:solidFill>
                <a:effectLst/>
                <a:uLnTx/>
                <a:uFillTx/>
                <a:latin typeface="Raleway"/>
                <a:ea typeface="+mn-ea"/>
                <a:cs typeface="+mn-cs"/>
              </a:rPr>
              <a:t> is used for as neck to get feature pyramids.</a:t>
            </a:r>
          </a:p>
          <a:p>
            <a:pPr marL="0" marR="0" lvl="0" indent="0" algn="just" defTabSz="914400" rtl="0" eaLnBrk="1" fontAlgn="auto" latinLnBrk="0" hangingPunct="1">
              <a:lnSpc>
                <a:spcPts val="4200"/>
              </a:lnSpc>
              <a:spcBef>
                <a:spcPts val="0"/>
              </a:spcBef>
              <a:spcAft>
                <a:spcPts val="0"/>
              </a:spcAft>
              <a:buClrTx/>
              <a:buSzTx/>
              <a:buFontTx/>
              <a:buNone/>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	</a:t>
            </a:r>
            <a:r>
              <a:rPr kumimoji="0" lang="en-US" sz="2800" b="1" i="0" u="none" strike="noStrike" kern="1200" cap="none" spc="56" normalizeH="0" baseline="0" noProof="0" dirty="0">
                <a:ln>
                  <a:noFill/>
                </a:ln>
                <a:solidFill>
                  <a:srgbClr val="35382F"/>
                </a:solidFill>
                <a:effectLst/>
                <a:uLnTx/>
                <a:uFillTx/>
                <a:latin typeface="Raleway"/>
                <a:ea typeface="+mn-ea"/>
                <a:cs typeface="+mn-cs"/>
              </a:rPr>
              <a:t>Model Head </a:t>
            </a:r>
            <a:r>
              <a:rPr kumimoji="0" lang="en-US" sz="2800" b="0" i="0" u="none" strike="noStrike" kern="1200" cap="none" spc="56" normalizeH="0" baseline="0" noProof="0" dirty="0">
                <a:ln>
                  <a:noFill/>
                </a:ln>
                <a:solidFill>
                  <a:srgbClr val="35382F"/>
                </a:solidFill>
                <a:effectLst/>
                <a:uLnTx/>
                <a:uFillTx/>
                <a:latin typeface="Raleway"/>
                <a:ea typeface="+mn-ea"/>
                <a:cs typeface="+mn-cs"/>
              </a:rPr>
              <a:t>is mainly used to perform the final detection part. It applied anchor boxes on features and generates final output vectors with class probabilities, </a:t>
            </a:r>
            <a:r>
              <a:rPr kumimoji="0" lang="en-US" sz="2800" b="0" i="0" u="none" strike="noStrike" kern="1200" cap="none" spc="56" normalizeH="0" baseline="0" noProof="0" dirty="0" err="1">
                <a:ln>
                  <a:noFill/>
                </a:ln>
                <a:solidFill>
                  <a:srgbClr val="35382F"/>
                </a:solidFill>
                <a:effectLst/>
                <a:uLnTx/>
                <a:uFillTx/>
                <a:latin typeface="Raleway"/>
                <a:ea typeface="+mn-ea"/>
                <a:cs typeface="+mn-cs"/>
              </a:rPr>
              <a:t>objectness</a:t>
            </a:r>
            <a:r>
              <a:rPr kumimoji="0" lang="en-US" sz="2800" b="0" i="0" u="none" strike="noStrike" kern="1200" cap="none" spc="56" normalizeH="0" baseline="0" noProof="0" dirty="0">
                <a:ln>
                  <a:noFill/>
                </a:ln>
                <a:solidFill>
                  <a:srgbClr val="35382F"/>
                </a:solidFill>
                <a:effectLst/>
                <a:uLnTx/>
                <a:uFillTx/>
                <a:latin typeface="Raleway"/>
                <a:ea typeface="+mn-ea"/>
                <a:cs typeface="+mn-cs"/>
              </a:rPr>
              <a:t> scores, and bounding boxes.</a:t>
            </a:r>
          </a:p>
        </p:txBody>
      </p:sp>
    </p:spTree>
    <p:extLst>
      <p:ext uri="{BB962C8B-B14F-4D97-AF65-F5344CB8AC3E}">
        <p14:creationId xmlns:p14="http://schemas.microsoft.com/office/powerpoint/2010/main" val="38182859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958145" y="8162925"/>
            <a:ext cx="7362887" cy="1095375"/>
          </a:xfrm>
          <a:prstGeom prst="rect">
            <a:avLst/>
          </a:prstGeom>
        </p:spPr>
        <p:txBody>
          <a:bodyPr lIns="0" tIns="0" rIns="0" bIns="0" rtlCol="0" anchor="t">
            <a:spAutoFit/>
          </a:bodyPr>
          <a:lstStyle/>
          <a:p>
            <a:pPr marL="0" marR="0" lvl="0" indent="0" algn="l" defTabSz="914400" rtl="0" eaLnBrk="1" fontAlgn="auto" latinLnBrk="0" hangingPunct="1">
              <a:lnSpc>
                <a:spcPts val="8640"/>
              </a:lnSpc>
              <a:spcBef>
                <a:spcPts val="0"/>
              </a:spcBef>
              <a:spcAft>
                <a:spcPts val="0"/>
              </a:spcAft>
              <a:buClrTx/>
              <a:buSzTx/>
              <a:buFontTx/>
              <a:buNone/>
              <a:tabLst/>
              <a:defRPr/>
            </a:pPr>
            <a:r>
              <a:rPr kumimoji="0" lang="en-US" sz="7200" b="0" i="0" u="none" strike="noStrike" kern="1200" cap="none" spc="72" normalizeH="0" baseline="0" noProof="0" dirty="0">
                <a:ln>
                  <a:noFill/>
                </a:ln>
                <a:solidFill>
                  <a:srgbClr val="35382F"/>
                </a:solidFill>
                <a:effectLst/>
                <a:uLnTx/>
                <a:uFillTx/>
                <a:latin typeface="Playfair Display Bold"/>
                <a:ea typeface="+mn-ea"/>
                <a:cs typeface="+mn-cs"/>
              </a:rPr>
              <a:t>REKOGNITION</a:t>
            </a:r>
          </a:p>
        </p:txBody>
      </p:sp>
      <p:grpSp>
        <p:nvGrpSpPr>
          <p:cNvPr id="3" name="Group 3"/>
          <p:cNvGrpSpPr/>
          <p:nvPr/>
        </p:nvGrpSpPr>
        <p:grpSpPr>
          <a:xfrm>
            <a:off x="9753600" y="978694"/>
            <a:ext cx="7423858" cy="4369814"/>
            <a:chOff x="0" y="-66675"/>
            <a:chExt cx="9898477" cy="5826419"/>
          </a:xfrm>
        </p:grpSpPr>
        <p:sp>
          <p:nvSpPr>
            <p:cNvPr id="4" name="TextBox 4"/>
            <p:cNvSpPr txBox="1"/>
            <p:nvPr/>
          </p:nvSpPr>
          <p:spPr>
            <a:xfrm>
              <a:off x="0" y="-66675"/>
              <a:ext cx="9898477" cy="676275"/>
            </a:xfrm>
            <a:prstGeom prst="rect">
              <a:avLst/>
            </a:prstGeom>
          </p:spPr>
          <p:txBody>
            <a:bodyPr lIns="0" tIns="0" rIns="0" bIns="0" rtlCol="0" anchor="t">
              <a:spAutoFit/>
            </a:bodyPr>
            <a:lstStyle/>
            <a:p>
              <a:pPr marL="0" marR="0" lvl="0" indent="0" algn="l" defTabSz="914400" rtl="0" eaLnBrk="1" fontAlgn="auto" latinLnBrk="0" hangingPunct="1">
                <a:lnSpc>
                  <a:spcPts val="4200"/>
                </a:lnSpc>
                <a:spcBef>
                  <a:spcPts val="0"/>
                </a:spcBef>
                <a:spcAft>
                  <a:spcPts val="0"/>
                </a:spcAft>
                <a:buClrTx/>
                <a:buSzTx/>
                <a:buFontTx/>
                <a:buNone/>
                <a:tabLst/>
                <a:defRPr/>
              </a:pPr>
              <a:endParaRPr kumimoji="0" lang="en-US" sz="3000" b="0" i="0" u="none" strike="noStrike" kern="1200" cap="none" spc="270" normalizeH="0" baseline="0" noProof="0" dirty="0">
                <a:ln>
                  <a:noFill/>
                </a:ln>
                <a:solidFill>
                  <a:srgbClr val="35382F"/>
                </a:solidFill>
                <a:effectLst/>
                <a:uLnTx/>
                <a:uFillTx/>
                <a:latin typeface="Raleway"/>
                <a:ea typeface="+mn-ea"/>
                <a:cs typeface="+mn-cs"/>
              </a:endParaRPr>
            </a:p>
          </p:txBody>
        </p:sp>
        <p:sp>
          <p:nvSpPr>
            <p:cNvPr id="5" name="TextBox 5"/>
            <p:cNvSpPr txBox="1"/>
            <p:nvPr/>
          </p:nvSpPr>
          <p:spPr>
            <a:xfrm>
              <a:off x="0" y="797786"/>
              <a:ext cx="9898477" cy="4961958"/>
            </a:xfrm>
            <a:prstGeom prst="rect">
              <a:avLst/>
            </a:prstGeom>
          </p:spPr>
          <p:txBody>
            <a:bodyPr lIns="0" tIns="0" rIns="0" bIns="0" rtlCol="0" anchor="t">
              <a:spAutoFit/>
            </a:bodyPr>
            <a:lstStyle/>
            <a:p>
              <a:pPr marL="0" marR="0" lvl="0" indent="0" algn="just" defTabSz="914400" rtl="0" eaLnBrk="1" fontAlgn="auto" latinLnBrk="0" hangingPunct="1">
                <a:lnSpc>
                  <a:spcPts val="4200"/>
                </a:lnSpc>
                <a:spcBef>
                  <a:spcPts val="0"/>
                </a:spcBef>
                <a:spcAft>
                  <a:spcPts val="0"/>
                </a:spcAft>
                <a:buClrTx/>
                <a:buSzTx/>
                <a:buFontTx/>
                <a:buNone/>
                <a:tabLst/>
                <a:defRPr/>
              </a:pPr>
              <a:endParaRPr kumimoji="0" lang="en-US" sz="2800" b="0" i="0" u="none" strike="noStrike" kern="1200" cap="none" spc="56" normalizeH="0" baseline="0" noProof="0" dirty="0">
                <a:ln>
                  <a:noFill/>
                </a:ln>
                <a:solidFill>
                  <a:srgbClr val="35382F"/>
                </a:solidFill>
                <a:effectLst/>
                <a:uLnTx/>
                <a:uFillTx/>
                <a:latin typeface="Raleway"/>
                <a:ea typeface="+mn-ea"/>
                <a:cs typeface="+mn-cs"/>
              </a:endParaRPr>
            </a:p>
            <a:p>
              <a:pPr marL="0" marR="0" lvl="0" indent="0" algn="just" defTabSz="914400" rtl="0" eaLnBrk="1" fontAlgn="auto" latinLnBrk="0" hangingPunct="1">
                <a:lnSpc>
                  <a:spcPts val="4200"/>
                </a:lnSpc>
                <a:spcBef>
                  <a:spcPts val="0"/>
                </a:spcBef>
                <a:spcAft>
                  <a:spcPts val="0"/>
                </a:spcAft>
                <a:buClrTx/>
                <a:buSzTx/>
                <a:buFontTx/>
                <a:buNone/>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Amazon </a:t>
              </a:r>
              <a:r>
                <a:rPr kumimoji="0" lang="en-US" sz="2800" b="0" i="0" u="none" strike="noStrike" kern="1200" cap="none" spc="56" normalizeH="0" baseline="0" noProof="0" dirty="0" err="1">
                  <a:ln>
                    <a:noFill/>
                  </a:ln>
                  <a:solidFill>
                    <a:srgbClr val="35382F"/>
                  </a:solidFill>
                  <a:effectLst/>
                  <a:uLnTx/>
                  <a:uFillTx/>
                  <a:latin typeface="Raleway"/>
                  <a:ea typeface="+mn-ea"/>
                  <a:cs typeface="+mn-cs"/>
                </a:rPr>
                <a:t>Rekognition</a:t>
              </a:r>
              <a:r>
                <a:rPr kumimoji="0" lang="en-US" sz="2800" b="0" i="0" u="none" strike="noStrike" kern="1200" cap="none" spc="56" normalizeH="0" baseline="0" noProof="0" dirty="0">
                  <a:ln>
                    <a:noFill/>
                  </a:ln>
                  <a:solidFill>
                    <a:srgbClr val="35382F"/>
                  </a:solidFill>
                  <a:effectLst/>
                  <a:uLnTx/>
                  <a:uFillTx/>
                  <a:latin typeface="Raleway"/>
                  <a:ea typeface="+mn-ea"/>
                  <a:cs typeface="+mn-cs"/>
                </a:rPr>
                <a:t> makes it easy to add image and video analysis to your applications. It can identify the objects, people, text, scenes, and activities, or any inappropriate content from an image or video.</a:t>
              </a:r>
            </a:p>
          </p:txBody>
        </p:sp>
      </p:grpSp>
      <p:pic>
        <p:nvPicPr>
          <p:cNvPr id="10" name="Picture 10"/>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8545" r="18545"/>
          <a:stretch/>
        </p:blipFill>
        <p:spPr>
          <a:xfrm>
            <a:off x="1028700" y="-805032"/>
            <a:ext cx="7187184" cy="7200900"/>
          </a:xfrm>
          <a:prstGeom prst="rect">
            <a:avLst/>
          </a:prstGeom>
        </p:spPr>
      </p:pic>
      <p:sp>
        <p:nvSpPr>
          <p:cNvPr id="11" name="AutoShape 11"/>
          <p:cNvSpPr/>
          <p:nvPr/>
        </p:nvSpPr>
        <p:spPr>
          <a:xfrm>
            <a:off x="9753600" y="9220200"/>
            <a:ext cx="7505700" cy="38100"/>
          </a:xfrm>
          <a:prstGeom prst="rect">
            <a:avLst/>
          </a:prstGeom>
          <a:solidFill>
            <a:srgbClr val="35382F"/>
          </a:solidFill>
        </p:spPr>
      </p:sp>
    </p:spTree>
    <p:extLst>
      <p:ext uri="{BB962C8B-B14F-4D97-AF65-F5344CB8AC3E}">
        <p14:creationId xmlns:p14="http://schemas.microsoft.com/office/powerpoint/2010/main" val="3476920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07BE6D7-347C-4BAD-B547-ACA24A0BDF6E}"/>
              </a:ext>
            </a:extLst>
          </p:cNvPr>
          <p:cNvSpPr/>
          <p:nvPr/>
        </p:nvSpPr>
        <p:spPr>
          <a:xfrm>
            <a:off x="9372600" y="443127"/>
            <a:ext cx="8077200" cy="77197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2"/>
          <p:cNvSpPr txBox="1"/>
          <p:nvPr/>
        </p:nvSpPr>
        <p:spPr>
          <a:xfrm>
            <a:off x="958145" y="8162925"/>
            <a:ext cx="7362887" cy="1095375"/>
          </a:xfrm>
          <a:prstGeom prst="rect">
            <a:avLst/>
          </a:prstGeom>
        </p:spPr>
        <p:txBody>
          <a:bodyPr lIns="0" tIns="0" rIns="0" bIns="0" rtlCol="0" anchor="t">
            <a:spAutoFit/>
          </a:bodyPr>
          <a:lstStyle/>
          <a:p>
            <a:pPr marL="0" marR="0" lvl="0" indent="0" algn="l" defTabSz="914400" rtl="0" eaLnBrk="1" fontAlgn="auto" latinLnBrk="0" hangingPunct="1">
              <a:lnSpc>
                <a:spcPts val="8640"/>
              </a:lnSpc>
              <a:spcBef>
                <a:spcPts val="0"/>
              </a:spcBef>
              <a:spcAft>
                <a:spcPts val="0"/>
              </a:spcAft>
              <a:buClrTx/>
              <a:buSzTx/>
              <a:buFontTx/>
              <a:buNone/>
              <a:tabLst/>
              <a:defRPr/>
            </a:pPr>
            <a:r>
              <a:rPr kumimoji="0" lang="en-US" sz="7200" b="0" i="0" u="none" strike="noStrike" kern="1200" cap="none" spc="72" normalizeH="0" baseline="0" noProof="0" dirty="0">
                <a:ln>
                  <a:noFill/>
                </a:ln>
                <a:solidFill>
                  <a:srgbClr val="35382F"/>
                </a:solidFill>
                <a:effectLst/>
                <a:uLnTx/>
                <a:uFillTx/>
                <a:latin typeface="Playfair Display Bold"/>
                <a:ea typeface="+mn-ea"/>
                <a:cs typeface="+mn-cs"/>
              </a:rPr>
              <a:t>DEMO CODE</a:t>
            </a:r>
          </a:p>
        </p:txBody>
      </p:sp>
      <p:grpSp>
        <p:nvGrpSpPr>
          <p:cNvPr id="3" name="Group 3"/>
          <p:cNvGrpSpPr/>
          <p:nvPr/>
        </p:nvGrpSpPr>
        <p:grpSpPr>
          <a:xfrm>
            <a:off x="9753600" y="522792"/>
            <a:ext cx="7423858" cy="8617744"/>
            <a:chOff x="0" y="-674544"/>
            <a:chExt cx="9898477" cy="11490326"/>
          </a:xfrm>
        </p:grpSpPr>
        <p:sp>
          <p:nvSpPr>
            <p:cNvPr id="4" name="TextBox 4"/>
            <p:cNvSpPr txBox="1"/>
            <p:nvPr/>
          </p:nvSpPr>
          <p:spPr>
            <a:xfrm>
              <a:off x="0" y="-66675"/>
              <a:ext cx="9898477" cy="676275"/>
            </a:xfrm>
            <a:prstGeom prst="rect">
              <a:avLst/>
            </a:prstGeom>
          </p:spPr>
          <p:txBody>
            <a:bodyPr lIns="0" tIns="0" rIns="0" bIns="0" rtlCol="0" anchor="t">
              <a:spAutoFit/>
            </a:bodyPr>
            <a:lstStyle/>
            <a:p>
              <a:pPr marL="0" marR="0" lvl="0" indent="0" algn="l" defTabSz="914400" rtl="0" eaLnBrk="1" fontAlgn="auto" latinLnBrk="0" hangingPunct="1">
                <a:lnSpc>
                  <a:spcPts val="4200"/>
                </a:lnSpc>
                <a:spcBef>
                  <a:spcPts val="0"/>
                </a:spcBef>
                <a:spcAft>
                  <a:spcPts val="0"/>
                </a:spcAft>
                <a:buClrTx/>
                <a:buSzTx/>
                <a:buFontTx/>
                <a:buNone/>
                <a:tabLst/>
                <a:defRPr/>
              </a:pPr>
              <a:endParaRPr kumimoji="0" lang="en-US" sz="3000" b="0" i="0" u="none" strike="noStrike" kern="1200" cap="none" spc="270" normalizeH="0" baseline="0" noProof="0" dirty="0">
                <a:ln>
                  <a:noFill/>
                </a:ln>
                <a:solidFill>
                  <a:srgbClr val="35382F"/>
                </a:solidFill>
                <a:effectLst/>
                <a:uLnTx/>
                <a:uFillTx/>
                <a:latin typeface="Raleway"/>
                <a:ea typeface="+mn-ea"/>
                <a:cs typeface="+mn-cs"/>
              </a:endParaRPr>
            </a:p>
          </p:txBody>
        </p:sp>
        <p:sp>
          <p:nvSpPr>
            <p:cNvPr id="5" name="TextBox 5"/>
            <p:cNvSpPr txBox="1"/>
            <p:nvPr/>
          </p:nvSpPr>
          <p:spPr>
            <a:xfrm>
              <a:off x="0" y="-674544"/>
              <a:ext cx="9898477" cy="11490326"/>
            </a:xfrm>
            <a:prstGeom prst="rect">
              <a:avLst/>
            </a:prstGeom>
          </p:spPr>
          <p:txBody>
            <a:bodyPr lIns="0" tIns="0" rIns="0" bIns="0" rtlCol="0" anchor="t">
              <a:spAutoFit/>
            </a:bodyPr>
            <a:lstStyle/>
            <a:p>
              <a:pPr rtl="0">
                <a:spcBef>
                  <a:spcPts val="0"/>
                </a:spcBef>
                <a:spcAft>
                  <a:spcPts val="0"/>
                </a:spcAft>
              </a:pPr>
              <a:r>
                <a:rPr lang="en-US" sz="2000" i="1" u="none" strike="noStrike" dirty="0">
                  <a:solidFill>
                    <a:srgbClr val="A4C2F4"/>
                  </a:solidFill>
                  <a:effectLst/>
                  <a:latin typeface="Courier New" panose="02070309020205020404" pitchFamily="49" charset="0"/>
                </a:rPr>
                <a:t>#Print response</a:t>
              </a:r>
              <a:endParaRPr lang="en-US" dirty="0">
                <a:effectLst/>
              </a:endParaRPr>
            </a:p>
            <a:p>
              <a:pPr rtl="0">
                <a:spcBef>
                  <a:spcPts val="0"/>
                </a:spcBef>
                <a:spcAft>
                  <a:spcPts val="0"/>
                </a:spcAft>
              </a:pPr>
              <a:r>
                <a:rPr lang="en-US" sz="2000" i="0" u="none" strike="noStrike" dirty="0">
                  <a:solidFill>
                    <a:srgbClr val="24292E"/>
                  </a:solidFill>
                  <a:effectLst/>
                  <a:latin typeface="Courier New" panose="02070309020205020404" pitchFamily="49" charset="0"/>
                </a:rPr>
                <a:t>object=response["Labels"][0]["Name"]</a:t>
              </a:r>
              <a:endParaRPr lang="en-US" dirty="0">
                <a:effectLst/>
              </a:endParaRPr>
            </a:p>
            <a:p>
              <a:pPr rtl="0">
                <a:spcBef>
                  <a:spcPts val="0"/>
                </a:spcBef>
                <a:spcAft>
                  <a:spcPts val="0"/>
                </a:spcAft>
              </a:pPr>
              <a:r>
                <a:rPr lang="en-US" sz="2000" i="0" u="none" strike="noStrike" dirty="0" err="1">
                  <a:solidFill>
                    <a:srgbClr val="24292E"/>
                  </a:solidFill>
                  <a:effectLst/>
                  <a:latin typeface="Courier New" panose="02070309020205020404" pitchFamily="49" charset="0"/>
                </a:rPr>
                <a:t>nrow</a:t>
              </a:r>
              <a:r>
                <a:rPr lang="en-US" sz="2000" i="0" u="none" strike="noStrike" dirty="0">
                  <a:solidFill>
                    <a:srgbClr val="24292E"/>
                  </a:solidFill>
                  <a:effectLst/>
                  <a:latin typeface="Courier New" panose="02070309020205020404" pitchFamily="49" charset="0"/>
                </a:rPr>
                <a:t>,_ = </a:t>
              </a:r>
              <a:r>
                <a:rPr lang="en-US" sz="2000" i="0" u="none" strike="noStrike" dirty="0" err="1">
                  <a:solidFill>
                    <a:srgbClr val="24292E"/>
                  </a:solidFill>
                  <a:effectLst/>
                  <a:latin typeface="Courier New" panose="02070309020205020404" pitchFamily="49" charset="0"/>
                </a:rPr>
                <a:t>df.shape</a:t>
              </a:r>
              <a:endParaRPr lang="en-US" dirty="0">
                <a:effectLst/>
              </a:endParaRPr>
            </a:p>
            <a:p>
              <a:pPr rtl="0">
                <a:spcBef>
                  <a:spcPts val="0"/>
                </a:spcBef>
                <a:spcAft>
                  <a:spcPts val="0"/>
                </a:spcAft>
              </a:pPr>
              <a:r>
                <a:rPr lang="en-US" sz="2000" i="0" u="none" strike="noStrike" dirty="0">
                  <a:solidFill>
                    <a:srgbClr val="24292E"/>
                  </a:solidFill>
                  <a:effectLst/>
                  <a:latin typeface="Courier New" panose="02070309020205020404" pitchFamily="49" charset="0"/>
                </a:rPr>
                <a:t>#display result</a:t>
              </a:r>
              <a:endParaRPr lang="en-US" dirty="0">
                <a:effectLst/>
              </a:endParaRPr>
            </a:p>
            <a:p>
              <a:pPr rtl="0">
                <a:spcBef>
                  <a:spcPts val="0"/>
                </a:spcBef>
                <a:spcAft>
                  <a:spcPts val="0"/>
                </a:spcAft>
              </a:pPr>
              <a:r>
                <a:rPr lang="en-US" i="0" u="none" strike="noStrike" dirty="0">
                  <a:solidFill>
                    <a:srgbClr val="000000"/>
                  </a:solidFill>
                  <a:effectLst/>
                  <a:latin typeface="Courier New" panose="02070309020205020404" pitchFamily="49" charset="0"/>
                </a:rPr>
                <a:t>print('Detected labels for ' + photo) </a:t>
              </a:r>
              <a:endParaRPr lang="en-US" dirty="0">
                <a:effectLst/>
              </a:endParaRPr>
            </a:p>
            <a:p>
              <a:pPr rtl="0">
                <a:spcBef>
                  <a:spcPts val="0"/>
                </a:spcBef>
                <a:spcAft>
                  <a:spcPts val="0"/>
                </a:spcAft>
              </a:pPr>
              <a:r>
                <a:rPr lang="en-US" i="0" u="none" strike="noStrike" dirty="0">
                  <a:solidFill>
                    <a:srgbClr val="000000"/>
                  </a:solidFill>
                  <a:effectLst/>
                  <a:latin typeface="Courier New" panose="02070309020205020404" pitchFamily="49" charset="0"/>
                </a:rPr>
                <a:t>print()</a:t>
              </a:r>
              <a:endParaRPr lang="en-US" dirty="0">
                <a:effectLst/>
              </a:endParaRPr>
            </a:p>
            <a:p>
              <a:pPr rtl="0">
                <a:spcBef>
                  <a:spcPts val="0"/>
                </a:spcBef>
                <a:spcAft>
                  <a:spcPts val="0"/>
                </a:spcAft>
              </a:pPr>
              <a:r>
                <a:rPr lang="en-US" i="0" u="none" strike="noStrike" dirty="0">
                  <a:solidFill>
                    <a:srgbClr val="000000"/>
                  </a:solidFill>
                  <a:effectLst/>
                  <a:latin typeface="Courier New" panose="02070309020205020404" pitchFamily="49" charset="0"/>
                </a:rPr>
                <a:t>for label in response['Labels']: </a:t>
              </a:r>
              <a:endParaRPr lang="en-US" dirty="0">
                <a:effectLst/>
              </a:endParaRPr>
            </a:p>
            <a:p>
              <a:pPr rtl="0">
                <a:spcBef>
                  <a:spcPts val="0"/>
                </a:spcBef>
                <a:spcAft>
                  <a:spcPts val="0"/>
                </a:spcAft>
              </a:pPr>
              <a:r>
                <a:rPr lang="en-US" i="0" u="none" strike="noStrike" dirty="0">
                  <a:solidFill>
                    <a:srgbClr val="000000"/>
                  </a:solidFill>
                  <a:effectLst/>
                  <a:latin typeface="Courier New" panose="02070309020205020404" pitchFamily="49" charset="0"/>
                </a:rPr>
                <a:t>print ("Label: " + label['Name'])</a:t>
              </a:r>
              <a:endParaRPr lang="en-US" dirty="0">
                <a:effectLst/>
              </a:endParaRPr>
            </a:p>
            <a:p>
              <a:pPr rtl="0">
                <a:spcBef>
                  <a:spcPts val="0"/>
                </a:spcBef>
                <a:spcAft>
                  <a:spcPts val="0"/>
                </a:spcAft>
              </a:pPr>
              <a:r>
                <a:rPr lang="en-US" i="0" u="none" strike="noStrike" dirty="0">
                  <a:solidFill>
                    <a:srgbClr val="000000"/>
                  </a:solidFill>
                  <a:effectLst/>
                  <a:latin typeface="Courier New" panose="02070309020205020404" pitchFamily="49" charset="0"/>
                </a:rPr>
                <a:t>print ("Confidence: " + str(label['Confidence'])) </a:t>
              </a:r>
              <a:endParaRPr lang="en-US" dirty="0">
                <a:effectLst/>
              </a:endParaRPr>
            </a:p>
            <a:p>
              <a:pPr rtl="0">
                <a:spcBef>
                  <a:spcPts val="0"/>
                </a:spcBef>
                <a:spcAft>
                  <a:spcPts val="0"/>
                </a:spcAft>
              </a:pPr>
              <a:r>
                <a:rPr lang="en-US" i="0" u="none" strike="noStrike" dirty="0">
                  <a:solidFill>
                    <a:srgbClr val="000000"/>
                  </a:solidFill>
                  <a:effectLst/>
                  <a:latin typeface="Courier New" panose="02070309020205020404" pitchFamily="49" charset="0"/>
                </a:rPr>
                <a:t>print ("Instances:")</a:t>
              </a:r>
              <a:endParaRPr lang="en-US" dirty="0">
                <a:effectLst/>
              </a:endParaRPr>
            </a:p>
            <a:p>
              <a:pPr rtl="0">
                <a:spcBef>
                  <a:spcPts val="0"/>
                </a:spcBef>
                <a:spcAft>
                  <a:spcPts val="0"/>
                </a:spcAft>
              </a:pPr>
              <a:r>
                <a:rPr lang="en-US" i="0" u="none" strike="noStrike" dirty="0">
                  <a:solidFill>
                    <a:srgbClr val="000000"/>
                  </a:solidFill>
                  <a:effectLst/>
                  <a:latin typeface="Courier New" panose="02070309020205020404" pitchFamily="49" charset="0"/>
                </a:rPr>
                <a:t>for instance in label['Instances']: </a:t>
              </a:r>
              <a:endParaRPr lang="en-US" dirty="0">
                <a:effectLst/>
              </a:endParaRPr>
            </a:p>
            <a:p>
              <a:pPr rtl="0">
                <a:spcBef>
                  <a:spcPts val="1200"/>
                </a:spcBef>
                <a:spcAft>
                  <a:spcPts val="1200"/>
                </a:spcAft>
              </a:pPr>
              <a:r>
                <a:rPr lang="en-US" i="0" u="none" strike="noStrike" dirty="0">
                  <a:solidFill>
                    <a:srgbClr val="000000"/>
                  </a:solidFill>
                  <a:effectLst/>
                  <a:latin typeface="Courier New" panose="02070309020205020404" pitchFamily="49" charset="0"/>
                </a:rPr>
                <a:t>print (" Bounding box")</a:t>
              </a:r>
              <a:endParaRPr lang="en-US" dirty="0">
                <a:effectLst/>
              </a:endParaRPr>
            </a:p>
            <a:p>
              <a:pPr rtl="0">
                <a:spcBef>
                  <a:spcPts val="1200"/>
                </a:spcBef>
                <a:spcAft>
                  <a:spcPts val="1200"/>
                </a:spcAft>
              </a:pPr>
              <a:r>
                <a:rPr lang="en-US" i="0" u="none" strike="noStrike" dirty="0">
                  <a:solidFill>
                    <a:srgbClr val="000000"/>
                  </a:solidFill>
                  <a:effectLst/>
                  <a:latin typeface="Courier New" panose="02070309020205020404" pitchFamily="49" charset="0"/>
                </a:rPr>
                <a:t>print (" Top: " + str(instance['</a:t>
              </a:r>
              <a:r>
                <a:rPr lang="en-US" i="0" u="none" strike="noStrike" dirty="0" err="1">
                  <a:solidFill>
                    <a:srgbClr val="000000"/>
                  </a:solidFill>
                  <a:effectLst/>
                  <a:latin typeface="Courier New" panose="02070309020205020404" pitchFamily="49" charset="0"/>
                </a:rPr>
                <a:t>BoundingBox</a:t>
              </a:r>
              <a:r>
                <a:rPr lang="en-US" i="0" u="none" strike="noStrike" dirty="0">
                  <a:solidFill>
                    <a:srgbClr val="000000"/>
                  </a:solidFill>
                  <a:effectLst/>
                  <a:latin typeface="Courier New" panose="02070309020205020404" pitchFamily="49" charset="0"/>
                </a:rPr>
                <a:t>']['Top']))</a:t>
              </a:r>
              <a:endParaRPr lang="en-US" dirty="0">
                <a:effectLst/>
              </a:endParaRPr>
            </a:p>
            <a:p>
              <a:pPr rtl="0">
                <a:spcBef>
                  <a:spcPts val="1200"/>
                </a:spcBef>
                <a:spcAft>
                  <a:spcPts val="1200"/>
                </a:spcAft>
              </a:pPr>
              <a:r>
                <a:rPr lang="en-US" i="0" u="none" strike="noStrike" dirty="0">
                  <a:solidFill>
                    <a:srgbClr val="000000"/>
                  </a:solidFill>
                  <a:effectLst/>
                  <a:latin typeface="Courier New" panose="02070309020205020404" pitchFamily="49" charset="0"/>
                </a:rPr>
                <a:t>print (" Left: " + str(instance['</a:t>
              </a:r>
              <a:r>
                <a:rPr lang="en-US" i="0" u="none" strike="noStrike" dirty="0" err="1">
                  <a:solidFill>
                    <a:srgbClr val="000000"/>
                  </a:solidFill>
                  <a:effectLst/>
                  <a:latin typeface="Courier New" panose="02070309020205020404" pitchFamily="49" charset="0"/>
                </a:rPr>
                <a:t>BoundingBox</a:t>
              </a:r>
              <a:r>
                <a:rPr lang="en-US" i="0" u="none" strike="noStrike" dirty="0">
                  <a:solidFill>
                    <a:srgbClr val="000000"/>
                  </a:solidFill>
                  <a:effectLst/>
                  <a:latin typeface="Courier New" panose="02070309020205020404" pitchFamily="49" charset="0"/>
                </a:rPr>
                <a:t>']['Left'])) </a:t>
              </a:r>
              <a:endParaRPr lang="en-US" dirty="0">
                <a:effectLst/>
              </a:endParaRPr>
            </a:p>
            <a:p>
              <a:pPr rtl="0">
                <a:spcBef>
                  <a:spcPts val="1200"/>
                </a:spcBef>
                <a:spcAft>
                  <a:spcPts val="1200"/>
                </a:spcAft>
              </a:pPr>
              <a:r>
                <a:rPr lang="en-US" i="0" u="none" strike="noStrike" dirty="0">
                  <a:solidFill>
                    <a:srgbClr val="000000"/>
                  </a:solidFill>
                  <a:effectLst/>
                  <a:latin typeface="Courier New" panose="02070309020205020404" pitchFamily="49" charset="0"/>
                </a:rPr>
                <a:t>print ("Width: " + str(instance['</a:t>
              </a:r>
              <a:r>
                <a:rPr lang="en-US" i="0" u="none" strike="noStrike" dirty="0" err="1">
                  <a:solidFill>
                    <a:srgbClr val="000000"/>
                  </a:solidFill>
                  <a:effectLst/>
                  <a:latin typeface="Courier New" panose="02070309020205020404" pitchFamily="49" charset="0"/>
                </a:rPr>
                <a:t>BoundingBox</a:t>
              </a:r>
              <a:r>
                <a:rPr lang="en-US" i="0" u="none" strike="noStrike" dirty="0">
                  <a:solidFill>
                    <a:srgbClr val="000000"/>
                  </a:solidFill>
                  <a:effectLst/>
                  <a:latin typeface="Courier New" panose="02070309020205020404" pitchFamily="49" charset="0"/>
                </a:rPr>
                <a:t>']['Width']))</a:t>
              </a:r>
              <a:endParaRPr lang="en-US" dirty="0">
                <a:effectLst/>
              </a:endParaRPr>
            </a:p>
            <a:p>
              <a:pPr rtl="0">
                <a:spcBef>
                  <a:spcPts val="1200"/>
                </a:spcBef>
                <a:spcAft>
                  <a:spcPts val="1200"/>
                </a:spcAft>
              </a:pPr>
              <a:r>
                <a:rPr lang="en-US" i="0" u="none" strike="noStrike" dirty="0">
                  <a:solidFill>
                    <a:srgbClr val="000000"/>
                  </a:solidFill>
                  <a:effectLst/>
                  <a:latin typeface="Courier New" panose="02070309020205020404" pitchFamily="49" charset="0"/>
                </a:rPr>
                <a:t>print (" Height: " + str(instance['</a:t>
              </a:r>
              <a:r>
                <a:rPr lang="en-US" i="0" u="none" strike="noStrike" dirty="0" err="1">
                  <a:solidFill>
                    <a:srgbClr val="000000"/>
                  </a:solidFill>
                  <a:effectLst/>
                  <a:latin typeface="Courier New" panose="02070309020205020404" pitchFamily="49" charset="0"/>
                </a:rPr>
                <a:t>BoundingBox</a:t>
              </a:r>
              <a:r>
                <a:rPr lang="en-US" i="0" u="none" strike="noStrike" dirty="0">
                  <a:solidFill>
                    <a:srgbClr val="000000"/>
                  </a:solidFill>
                  <a:effectLst/>
                  <a:latin typeface="Courier New" panose="02070309020205020404" pitchFamily="49" charset="0"/>
                </a:rPr>
                <a:t>']['Height'])) </a:t>
              </a:r>
              <a:endParaRPr lang="en-US" dirty="0">
                <a:effectLst/>
              </a:endParaRPr>
            </a:p>
            <a:p>
              <a:pPr rtl="0">
                <a:spcBef>
                  <a:spcPts val="1200"/>
                </a:spcBef>
                <a:spcAft>
                  <a:spcPts val="1200"/>
                </a:spcAft>
              </a:pPr>
              <a:r>
                <a:rPr lang="en-US" i="0" u="none" strike="noStrike" dirty="0">
                  <a:solidFill>
                    <a:srgbClr val="000000"/>
                  </a:solidFill>
                  <a:effectLst/>
                  <a:latin typeface="Courier New" panose="02070309020205020404" pitchFamily="49" charset="0"/>
                </a:rPr>
                <a:t>print (" Confidence: " + str(instance['Confidence'])) </a:t>
              </a:r>
              <a:endParaRPr lang="en-US" dirty="0">
                <a:effectLst/>
              </a:endParaRPr>
            </a:p>
            <a:p>
              <a:br>
                <a:rPr lang="en-US" dirty="0">
                  <a:effectLst/>
                </a:rPr>
              </a:br>
              <a:br>
                <a:rPr lang="en-US" dirty="0">
                  <a:effectLst/>
                </a:rPr>
              </a:br>
              <a:br>
                <a:rPr lang="en-US" dirty="0">
                  <a:effectLst/>
                </a:rPr>
              </a:br>
              <a:endParaRPr kumimoji="0" lang="en-US" i="0" u="none" strike="noStrike" kern="1200" cap="none" spc="56" normalizeH="0" baseline="0" noProof="0" dirty="0">
                <a:ln>
                  <a:noFill/>
                </a:ln>
                <a:solidFill>
                  <a:srgbClr val="35382F"/>
                </a:solidFill>
                <a:effectLst/>
                <a:uLnTx/>
                <a:uFillTx/>
                <a:latin typeface="Raleway"/>
                <a:ea typeface="+mn-ea"/>
                <a:cs typeface="+mn-cs"/>
              </a:endParaRPr>
            </a:p>
          </p:txBody>
        </p:sp>
      </p:grpSp>
      <p:sp>
        <p:nvSpPr>
          <p:cNvPr id="11" name="AutoShape 11"/>
          <p:cNvSpPr/>
          <p:nvPr/>
        </p:nvSpPr>
        <p:spPr>
          <a:xfrm>
            <a:off x="9753600" y="9220200"/>
            <a:ext cx="7505700" cy="38100"/>
          </a:xfrm>
          <a:prstGeom prst="rect">
            <a:avLst/>
          </a:prstGeom>
          <a:solidFill>
            <a:srgbClr val="35382F"/>
          </a:solidFill>
        </p:spPr>
      </p:sp>
      <p:sp>
        <p:nvSpPr>
          <p:cNvPr id="6" name="Rectangle 5">
            <a:extLst>
              <a:ext uri="{FF2B5EF4-FFF2-40B4-BE49-F238E27FC236}">
                <a16:creationId xmlns:a16="http://schemas.microsoft.com/office/drawing/2014/main" id="{81E181CB-9C8D-426D-BF4D-5545E4B6CF22}"/>
              </a:ext>
            </a:extLst>
          </p:cNvPr>
          <p:cNvSpPr/>
          <p:nvPr/>
        </p:nvSpPr>
        <p:spPr>
          <a:xfrm>
            <a:off x="838200" y="1232296"/>
            <a:ext cx="7716982" cy="693062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5">
            <a:extLst>
              <a:ext uri="{FF2B5EF4-FFF2-40B4-BE49-F238E27FC236}">
                <a16:creationId xmlns:a16="http://schemas.microsoft.com/office/drawing/2014/main" id="{41E070FE-6940-4955-8C7D-3A2D86B80BCE}"/>
              </a:ext>
            </a:extLst>
          </p:cNvPr>
          <p:cNvSpPr txBox="1"/>
          <p:nvPr/>
        </p:nvSpPr>
        <p:spPr>
          <a:xfrm>
            <a:off x="1131324" y="1779440"/>
            <a:ext cx="7423858" cy="6771084"/>
          </a:xfrm>
          <a:prstGeom prst="rect">
            <a:avLst/>
          </a:prstGeom>
        </p:spPr>
        <p:txBody>
          <a:bodyPr lIns="0" tIns="0" rIns="0" bIns="0" rtlCol="0" anchor="t">
            <a:spAutoFit/>
          </a:bodyPr>
          <a:lstStyle/>
          <a:p>
            <a:pPr rtl="0">
              <a:spcBef>
                <a:spcPts val="0"/>
              </a:spcBef>
              <a:spcAft>
                <a:spcPts val="0"/>
              </a:spcAft>
            </a:pPr>
            <a:r>
              <a:rPr lang="en-US" sz="2000" i="1" u="none" strike="noStrike" dirty="0">
                <a:solidFill>
                  <a:srgbClr val="A4C2F4"/>
                </a:solidFill>
                <a:effectLst/>
                <a:latin typeface="Courier New" panose="02070309020205020404" pitchFamily="49" charset="0"/>
              </a:rPr>
              <a:t>#Using API</a:t>
            </a:r>
            <a:endParaRPr lang="en-US" sz="2000" dirty="0">
              <a:effectLst/>
            </a:endParaRPr>
          </a:p>
          <a:p>
            <a:pPr rtl="0">
              <a:spcBef>
                <a:spcPts val="0"/>
              </a:spcBef>
              <a:spcAft>
                <a:spcPts val="0"/>
              </a:spcAft>
            </a:pPr>
            <a:r>
              <a:rPr lang="en-US" sz="2000" i="0" u="none" strike="noStrike" dirty="0" err="1">
                <a:solidFill>
                  <a:srgbClr val="24292E"/>
                </a:solidFill>
                <a:effectLst/>
                <a:latin typeface="Courier New" panose="02070309020205020404" pitchFamily="49" charset="0"/>
              </a:rPr>
              <a:t>access_key_id</a:t>
            </a:r>
            <a:r>
              <a:rPr lang="en-US" sz="2000" i="0" u="none" strike="noStrike" dirty="0">
                <a:solidFill>
                  <a:srgbClr val="24292E"/>
                </a:solidFill>
                <a:effectLst/>
                <a:latin typeface="Courier New" panose="02070309020205020404" pitchFamily="49" charset="0"/>
              </a:rPr>
              <a:t> = "AKIASQUY6JJGAWRLTIOO"</a:t>
            </a:r>
            <a:endParaRPr lang="en-US" sz="2000" dirty="0">
              <a:effectLst/>
            </a:endParaRPr>
          </a:p>
          <a:p>
            <a:pPr rtl="0">
              <a:spcBef>
                <a:spcPts val="0"/>
              </a:spcBef>
              <a:spcAft>
                <a:spcPts val="0"/>
              </a:spcAft>
            </a:pPr>
            <a:r>
              <a:rPr lang="en-US" sz="2000" i="0" u="none" strike="noStrike" dirty="0" err="1">
                <a:solidFill>
                  <a:srgbClr val="24292E"/>
                </a:solidFill>
                <a:effectLst/>
                <a:latin typeface="Courier New" panose="02070309020205020404" pitchFamily="49" charset="0"/>
              </a:rPr>
              <a:t>secret_access_key</a:t>
            </a:r>
            <a:r>
              <a:rPr lang="en-US" sz="2000" i="0" u="none" strike="noStrike" dirty="0">
                <a:solidFill>
                  <a:srgbClr val="24292E"/>
                </a:solidFill>
                <a:effectLst/>
                <a:latin typeface="Courier New" panose="02070309020205020404" pitchFamily="49" charset="0"/>
              </a:rPr>
              <a:t> = "OksH6y72co57kZdPBIHvjnhMsGgRkph4F8Wtbq8r"</a:t>
            </a:r>
            <a:endParaRPr lang="en-US" sz="2000" dirty="0">
              <a:effectLst/>
            </a:endParaRPr>
          </a:p>
          <a:p>
            <a:pPr rtl="0">
              <a:spcBef>
                <a:spcPts val="0"/>
              </a:spcBef>
              <a:spcAft>
                <a:spcPts val="0"/>
              </a:spcAft>
            </a:pPr>
            <a:r>
              <a:rPr lang="en-US" sz="2000" i="0" u="none" strike="noStrike" dirty="0">
                <a:solidFill>
                  <a:srgbClr val="24292E"/>
                </a:solidFill>
                <a:effectLst/>
                <a:latin typeface="Courier New" panose="02070309020205020404" pitchFamily="49" charset="0"/>
              </a:rPr>
              <a:t>region = "ap-southeast-1"</a:t>
            </a:r>
            <a:endParaRPr lang="en-US" sz="2000" dirty="0">
              <a:effectLst/>
            </a:endParaRPr>
          </a:p>
          <a:p>
            <a:pPr rtl="0">
              <a:spcBef>
                <a:spcPts val="0"/>
              </a:spcBef>
              <a:spcAft>
                <a:spcPts val="0"/>
              </a:spcAft>
            </a:pPr>
            <a:r>
              <a:rPr lang="en-US" sz="2000" i="1" u="none" strike="noStrike" dirty="0">
                <a:solidFill>
                  <a:srgbClr val="A4C2F4"/>
                </a:solidFill>
                <a:effectLst/>
                <a:latin typeface="Courier New" panose="02070309020205020404" pitchFamily="49" charset="0"/>
              </a:rPr>
              <a:t>#Detect</a:t>
            </a:r>
            <a:endParaRPr lang="en-US" sz="2000" dirty="0">
              <a:effectLst/>
            </a:endParaRPr>
          </a:p>
          <a:p>
            <a:pPr rtl="0">
              <a:spcBef>
                <a:spcPts val="0"/>
              </a:spcBef>
              <a:spcAft>
                <a:spcPts val="0"/>
              </a:spcAft>
            </a:pPr>
            <a:r>
              <a:rPr lang="en-US" sz="2000" i="0" u="none" strike="noStrike" dirty="0">
                <a:solidFill>
                  <a:srgbClr val="24292E"/>
                </a:solidFill>
                <a:effectLst/>
                <a:latin typeface="Courier New" panose="02070309020205020404" pitchFamily="49" charset="0"/>
              </a:rPr>
              <a:t>photo= 'opencv_frame_0.png'</a:t>
            </a:r>
            <a:endParaRPr lang="en-US" sz="2000" dirty="0">
              <a:effectLst/>
            </a:endParaRPr>
          </a:p>
          <a:p>
            <a:pPr rtl="0">
              <a:spcBef>
                <a:spcPts val="0"/>
              </a:spcBef>
              <a:spcAft>
                <a:spcPts val="0"/>
              </a:spcAft>
            </a:pPr>
            <a:r>
              <a:rPr lang="en-US" sz="2000" i="0" u="none" strike="noStrike" dirty="0">
                <a:solidFill>
                  <a:srgbClr val="24292E"/>
                </a:solidFill>
                <a:effectLst/>
                <a:latin typeface="Courier New" panose="02070309020205020404" pitchFamily="49" charset="0"/>
              </a:rPr>
              <a:t>client= boto3.client('</a:t>
            </a:r>
            <a:r>
              <a:rPr lang="en-US" sz="2000" i="0" u="none" strike="noStrike" dirty="0" err="1">
                <a:solidFill>
                  <a:srgbClr val="24292E"/>
                </a:solidFill>
                <a:effectLst/>
                <a:latin typeface="Courier New" panose="02070309020205020404" pitchFamily="49" charset="0"/>
              </a:rPr>
              <a:t>rekognition</a:t>
            </a:r>
            <a:r>
              <a:rPr lang="en-US" sz="2000" i="0" u="none" strike="noStrike" dirty="0">
                <a:solidFill>
                  <a:srgbClr val="24292E"/>
                </a:solidFill>
                <a:effectLst/>
                <a:latin typeface="Courier New" panose="02070309020205020404" pitchFamily="49" charset="0"/>
              </a:rPr>
              <a:t>',</a:t>
            </a:r>
            <a:r>
              <a:rPr lang="en-US" sz="2000" i="0" u="none" strike="noStrike" dirty="0" err="1">
                <a:solidFill>
                  <a:srgbClr val="24292E"/>
                </a:solidFill>
                <a:effectLst/>
                <a:latin typeface="Courier New" panose="02070309020205020404" pitchFamily="49" charset="0"/>
              </a:rPr>
              <a:t>region_name</a:t>
            </a:r>
            <a:r>
              <a:rPr lang="en-US" sz="2000" i="0" u="none" strike="noStrike" dirty="0">
                <a:solidFill>
                  <a:srgbClr val="24292E"/>
                </a:solidFill>
                <a:effectLst/>
                <a:latin typeface="Courier New" panose="02070309020205020404" pitchFamily="49" charset="0"/>
              </a:rPr>
              <a:t>="ap-southeast-1",</a:t>
            </a:r>
            <a:endParaRPr lang="en-US" sz="2000" dirty="0">
              <a:effectLst/>
            </a:endParaRPr>
          </a:p>
          <a:p>
            <a:pPr rtl="0">
              <a:spcBef>
                <a:spcPts val="0"/>
              </a:spcBef>
              <a:spcAft>
                <a:spcPts val="0"/>
              </a:spcAft>
            </a:pPr>
            <a:r>
              <a:rPr lang="en-US" sz="2000" i="0" u="none" strike="noStrike" dirty="0">
                <a:solidFill>
                  <a:srgbClr val="24292E"/>
                </a:solidFill>
                <a:effectLst/>
                <a:latin typeface="Courier New" panose="02070309020205020404" pitchFamily="49" charset="0"/>
              </a:rPr>
              <a:t># region=region,</a:t>
            </a:r>
            <a:endParaRPr lang="en-US" sz="2000" dirty="0">
              <a:effectLst/>
            </a:endParaRPr>
          </a:p>
          <a:p>
            <a:pPr rtl="0">
              <a:spcBef>
                <a:spcPts val="0"/>
              </a:spcBef>
              <a:spcAft>
                <a:spcPts val="0"/>
              </a:spcAft>
            </a:pPr>
            <a:r>
              <a:rPr lang="en-US" sz="2000" i="0" u="none" strike="noStrike" dirty="0" err="1">
                <a:solidFill>
                  <a:srgbClr val="24292E"/>
                </a:solidFill>
                <a:effectLst/>
                <a:latin typeface="Courier New" panose="02070309020205020404" pitchFamily="49" charset="0"/>
              </a:rPr>
              <a:t>aws_access_key_id</a:t>
            </a:r>
            <a:r>
              <a:rPr lang="en-US" sz="2000" i="0" u="none" strike="noStrike" dirty="0">
                <a:solidFill>
                  <a:srgbClr val="24292E"/>
                </a:solidFill>
                <a:effectLst/>
                <a:latin typeface="Courier New" panose="02070309020205020404" pitchFamily="49" charset="0"/>
              </a:rPr>
              <a:t>= </a:t>
            </a:r>
            <a:r>
              <a:rPr lang="en-US" sz="2000" i="0" u="none" strike="noStrike" dirty="0" err="1">
                <a:solidFill>
                  <a:srgbClr val="24292E"/>
                </a:solidFill>
                <a:effectLst/>
                <a:latin typeface="Courier New" panose="02070309020205020404" pitchFamily="49" charset="0"/>
              </a:rPr>
              <a:t>access_key_id</a:t>
            </a:r>
            <a:r>
              <a:rPr lang="en-US" sz="2000" i="0" u="none" strike="noStrike" dirty="0">
                <a:solidFill>
                  <a:srgbClr val="24292E"/>
                </a:solidFill>
                <a:effectLst/>
                <a:latin typeface="Courier New" panose="02070309020205020404" pitchFamily="49" charset="0"/>
              </a:rPr>
              <a:t>,</a:t>
            </a:r>
            <a:endParaRPr lang="en-US" sz="2000" dirty="0">
              <a:effectLst/>
            </a:endParaRPr>
          </a:p>
          <a:p>
            <a:pPr rtl="0">
              <a:spcBef>
                <a:spcPts val="0"/>
              </a:spcBef>
              <a:spcAft>
                <a:spcPts val="0"/>
              </a:spcAft>
            </a:pPr>
            <a:r>
              <a:rPr lang="en-US" sz="2000" i="0" u="none" strike="noStrike" dirty="0" err="1">
                <a:solidFill>
                  <a:srgbClr val="24292E"/>
                </a:solidFill>
                <a:effectLst/>
                <a:latin typeface="Courier New" panose="02070309020205020404" pitchFamily="49" charset="0"/>
              </a:rPr>
              <a:t>aws_secret_access_key</a:t>
            </a:r>
            <a:r>
              <a:rPr lang="en-US" sz="2000" i="0" u="none" strike="noStrike" dirty="0">
                <a:solidFill>
                  <a:srgbClr val="24292E"/>
                </a:solidFill>
                <a:effectLst/>
                <a:latin typeface="Courier New" panose="02070309020205020404" pitchFamily="49" charset="0"/>
              </a:rPr>
              <a:t>= </a:t>
            </a:r>
            <a:r>
              <a:rPr lang="en-US" sz="2000" i="0" u="none" strike="noStrike" dirty="0" err="1">
                <a:solidFill>
                  <a:srgbClr val="24292E"/>
                </a:solidFill>
                <a:effectLst/>
                <a:latin typeface="Courier New" panose="02070309020205020404" pitchFamily="49" charset="0"/>
              </a:rPr>
              <a:t>secret_access_key</a:t>
            </a:r>
            <a:r>
              <a:rPr lang="en-US" sz="2000" i="0" u="none" strike="noStrike" dirty="0">
                <a:solidFill>
                  <a:srgbClr val="24292E"/>
                </a:solidFill>
                <a:effectLst/>
                <a:latin typeface="Courier New" panose="02070309020205020404" pitchFamily="49" charset="0"/>
              </a:rPr>
              <a:t>) </a:t>
            </a:r>
            <a:endParaRPr lang="en-US" sz="2000" dirty="0">
              <a:effectLst/>
            </a:endParaRPr>
          </a:p>
          <a:p>
            <a:pPr rtl="0">
              <a:spcBef>
                <a:spcPts val="0"/>
              </a:spcBef>
              <a:spcAft>
                <a:spcPts val="0"/>
              </a:spcAft>
            </a:pPr>
            <a:r>
              <a:rPr lang="en-US" sz="2000" i="0" u="none" strike="noStrike" dirty="0">
                <a:solidFill>
                  <a:srgbClr val="24292E"/>
                </a:solidFill>
                <a:effectLst/>
                <a:latin typeface="Courier New" panose="02070309020205020404" pitchFamily="49" charset="0"/>
              </a:rPr>
              <a:t>with open(photo,'</a:t>
            </a:r>
            <a:r>
              <a:rPr lang="en-US" sz="2000" i="0" u="none" strike="noStrike" dirty="0" err="1">
                <a:solidFill>
                  <a:srgbClr val="24292E"/>
                </a:solidFill>
                <a:effectLst/>
                <a:latin typeface="Courier New" panose="02070309020205020404" pitchFamily="49" charset="0"/>
              </a:rPr>
              <a:t>rb</a:t>
            </a:r>
            <a:r>
              <a:rPr lang="en-US" sz="2000" i="0" u="none" strike="noStrike" dirty="0">
                <a:solidFill>
                  <a:srgbClr val="24292E"/>
                </a:solidFill>
                <a:effectLst/>
                <a:latin typeface="Courier New" panose="02070309020205020404" pitchFamily="49" charset="0"/>
              </a:rPr>
              <a:t>')as </a:t>
            </a:r>
            <a:r>
              <a:rPr lang="en-US" sz="2000" i="0" u="none" strike="noStrike" dirty="0" err="1">
                <a:solidFill>
                  <a:srgbClr val="24292E"/>
                </a:solidFill>
                <a:effectLst/>
                <a:latin typeface="Courier New" panose="02070309020205020404" pitchFamily="49" charset="0"/>
              </a:rPr>
              <a:t>source_image</a:t>
            </a:r>
            <a:r>
              <a:rPr lang="en-US" sz="2000" i="0" u="none" strike="noStrike" dirty="0">
                <a:solidFill>
                  <a:srgbClr val="24292E"/>
                </a:solidFill>
                <a:effectLst/>
                <a:latin typeface="Courier New" panose="02070309020205020404" pitchFamily="49" charset="0"/>
              </a:rPr>
              <a:t>:</a:t>
            </a:r>
            <a:endParaRPr lang="en-US" sz="2000" dirty="0">
              <a:effectLst/>
            </a:endParaRPr>
          </a:p>
          <a:p>
            <a:pPr rtl="0">
              <a:spcBef>
                <a:spcPts val="0"/>
              </a:spcBef>
              <a:spcAft>
                <a:spcPts val="0"/>
              </a:spcAft>
            </a:pPr>
            <a:r>
              <a:rPr lang="en-US" sz="2000" i="0" u="none" strike="noStrike" dirty="0">
                <a:solidFill>
                  <a:srgbClr val="24292E"/>
                </a:solidFill>
                <a:effectLst/>
                <a:latin typeface="Courier New" panose="02070309020205020404" pitchFamily="49" charset="0"/>
              </a:rPr>
              <a:t>   </a:t>
            </a:r>
            <a:r>
              <a:rPr lang="en-US" sz="2000" i="0" u="none" strike="noStrike" dirty="0" err="1">
                <a:solidFill>
                  <a:srgbClr val="24292E"/>
                </a:solidFill>
                <a:effectLst/>
                <a:latin typeface="Courier New" panose="02070309020205020404" pitchFamily="49" charset="0"/>
              </a:rPr>
              <a:t>source_bytes</a:t>
            </a:r>
            <a:r>
              <a:rPr lang="en-US" sz="2000" i="0" u="none" strike="noStrike" dirty="0">
                <a:solidFill>
                  <a:srgbClr val="24292E"/>
                </a:solidFill>
                <a:effectLst/>
                <a:latin typeface="Courier New" panose="02070309020205020404" pitchFamily="49" charset="0"/>
              </a:rPr>
              <a:t>= </a:t>
            </a:r>
            <a:r>
              <a:rPr lang="en-US" sz="2000" i="0" u="none" strike="noStrike" dirty="0" err="1">
                <a:solidFill>
                  <a:srgbClr val="24292E"/>
                </a:solidFill>
                <a:effectLst/>
                <a:latin typeface="Courier New" panose="02070309020205020404" pitchFamily="49" charset="0"/>
              </a:rPr>
              <a:t>source_image.read</a:t>
            </a:r>
            <a:r>
              <a:rPr lang="en-US" sz="2000" i="0" u="none" strike="noStrike" dirty="0">
                <a:solidFill>
                  <a:srgbClr val="24292E"/>
                </a:solidFill>
                <a:effectLst/>
                <a:latin typeface="Courier New" panose="02070309020205020404" pitchFamily="49" charset="0"/>
              </a:rPr>
              <a:t>() </a:t>
            </a:r>
            <a:endParaRPr lang="en-US" sz="2000" dirty="0">
              <a:effectLst/>
            </a:endParaRPr>
          </a:p>
          <a:p>
            <a:pPr rtl="0">
              <a:spcBef>
                <a:spcPts val="0"/>
              </a:spcBef>
              <a:spcAft>
                <a:spcPts val="0"/>
              </a:spcAft>
            </a:pPr>
            <a:r>
              <a:rPr lang="en-US" sz="2000" i="0" u="none" strike="noStrike" dirty="0">
                <a:solidFill>
                  <a:srgbClr val="24292E"/>
                </a:solidFill>
                <a:effectLst/>
                <a:latin typeface="Courier New" panose="02070309020205020404" pitchFamily="49" charset="0"/>
              </a:rPr>
              <a:t>response= </a:t>
            </a:r>
            <a:r>
              <a:rPr lang="en-US" sz="2000" i="0" u="none" strike="noStrike" dirty="0" err="1">
                <a:solidFill>
                  <a:srgbClr val="24292E"/>
                </a:solidFill>
                <a:effectLst/>
                <a:latin typeface="Courier New" panose="02070309020205020404" pitchFamily="49" charset="0"/>
              </a:rPr>
              <a:t>client.detect_labels</a:t>
            </a:r>
            <a:r>
              <a:rPr lang="en-US" sz="2000" i="0" u="none" strike="noStrike" dirty="0">
                <a:solidFill>
                  <a:srgbClr val="24292E"/>
                </a:solidFill>
                <a:effectLst/>
                <a:latin typeface="Courier New" panose="02070309020205020404" pitchFamily="49" charset="0"/>
              </a:rPr>
              <a:t>(Image={'Bytes':</a:t>
            </a:r>
            <a:r>
              <a:rPr lang="en-US" sz="2000" i="0" u="none" strike="noStrike" dirty="0" err="1">
                <a:solidFill>
                  <a:srgbClr val="24292E"/>
                </a:solidFill>
                <a:effectLst/>
                <a:latin typeface="Courier New" panose="02070309020205020404" pitchFamily="49" charset="0"/>
              </a:rPr>
              <a:t>source_bytes</a:t>
            </a:r>
            <a:r>
              <a:rPr lang="en-US" sz="2000" i="0" u="none" strike="noStrike" dirty="0">
                <a:solidFill>
                  <a:srgbClr val="24292E"/>
                </a:solidFill>
                <a:effectLst/>
                <a:latin typeface="Courier New" panose="02070309020205020404" pitchFamily="49" charset="0"/>
              </a:rPr>
              <a:t>},</a:t>
            </a:r>
            <a:endParaRPr lang="en-US" sz="2000" dirty="0">
              <a:effectLst/>
            </a:endParaRPr>
          </a:p>
          <a:p>
            <a:pPr rtl="0">
              <a:spcBef>
                <a:spcPts val="0"/>
              </a:spcBef>
              <a:spcAft>
                <a:spcPts val="0"/>
              </a:spcAft>
            </a:pPr>
            <a:r>
              <a:rPr lang="en-US" sz="2000" i="0" u="none" strike="noStrike" dirty="0" err="1">
                <a:solidFill>
                  <a:srgbClr val="24292E"/>
                </a:solidFill>
                <a:effectLst/>
                <a:latin typeface="Courier New" panose="02070309020205020404" pitchFamily="49" charset="0"/>
              </a:rPr>
              <a:t>MaxLabels</a:t>
            </a:r>
            <a:r>
              <a:rPr lang="en-US" sz="2000" i="0" u="none" strike="noStrike" dirty="0">
                <a:solidFill>
                  <a:srgbClr val="24292E"/>
                </a:solidFill>
                <a:effectLst/>
                <a:latin typeface="Courier New" panose="02070309020205020404" pitchFamily="49" charset="0"/>
              </a:rPr>
              <a:t>=10, </a:t>
            </a:r>
            <a:r>
              <a:rPr lang="en-US" sz="2000" i="0" u="none" strike="noStrike" dirty="0" err="1">
                <a:solidFill>
                  <a:srgbClr val="24292E"/>
                </a:solidFill>
                <a:effectLst/>
                <a:latin typeface="Courier New" panose="02070309020205020404" pitchFamily="49" charset="0"/>
              </a:rPr>
              <a:t>MinConfidence</a:t>
            </a:r>
            <a:r>
              <a:rPr lang="en-US" sz="2000" i="0" u="none" strike="noStrike" dirty="0">
                <a:solidFill>
                  <a:srgbClr val="24292E"/>
                </a:solidFill>
                <a:effectLst/>
                <a:latin typeface="Courier New" panose="02070309020205020404" pitchFamily="49" charset="0"/>
              </a:rPr>
              <a:t>=95)</a:t>
            </a:r>
            <a:endParaRPr lang="en-US" sz="2000" dirty="0">
              <a:effectLst/>
            </a:endParaRPr>
          </a:p>
          <a:p>
            <a:br>
              <a:rPr lang="en-US" sz="2000" dirty="0">
                <a:effectLst/>
              </a:rPr>
            </a:br>
            <a:br>
              <a:rPr lang="en-US" sz="2000" dirty="0">
                <a:effectLst/>
              </a:rPr>
            </a:br>
            <a:endParaRPr kumimoji="0" lang="en-US" sz="2000" i="0" u="none" strike="noStrike" kern="1200" cap="none" spc="56" normalizeH="0" baseline="0" noProof="0" dirty="0">
              <a:ln>
                <a:noFill/>
              </a:ln>
              <a:solidFill>
                <a:srgbClr val="35382F"/>
              </a:solidFill>
              <a:effectLst/>
              <a:uLnTx/>
              <a:uFillTx/>
              <a:latin typeface="Raleway"/>
              <a:ea typeface="+mn-ea"/>
              <a:cs typeface="+mn-cs"/>
            </a:endParaRPr>
          </a:p>
        </p:txBody>
      </p:sp>
    </p:spTree>
    <p:extLst>
      <p:ext uri="{BB962C8B-B14F-4D97-AF65-F5344CB8AC3E}">
        <p14:creationId xmlns:p14="http://schemas.microsoft.com/office/powerpoint/2010/main" val="2559663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rot="5400000">
            <a:off x="14093161" y="3951952"/>
            <a:ext cx="6341802" cy="495300"/>
          </a:xfrm>
          <a:prstGeom prst="rect">
            <a:avLst/>
          </a:prstGeom>
        </p:spPr>
        <p:txBody>
          <a:bodyPr lIns="0" tIns="0" rIns="0" bIns="0" rtlCol="0" anchor="t">
            <a:spAutoFit/>
          </a:bodyPr>
          <a:lstStyle/>
          <a:p>
            <a:pPr>
              <a:lnSpc>
                <a:spcPts val="3840"/>
              </a:lnSpc>
            </a:pPr>
            <a:r>
              <a:rPr lang="en-US" sz="3200" spc="160" dirty="0">
                <a:solidFill>
                  <a:srgbClr val="35382F"/>
                </a:solidFill>
                <a:latin typeface="Raleway Bold"/>
              </a:rPr>
              <a:t>ATI FALL 2020</a:t>
            </a:r>
          </a:p>
        </p:txBody>
      </p:sp>
      <p:sp>
        <p:nvSpPr>
          <p:cNvPr id="5" name="TextBox 5"/>
          <p:cNvSpPr txBox="1"/>
          <p:nvPr/>
        </p:nvSpPr>
        <p:spPr>
          <a:xfrm>
            <a:off x="1035626" y="3086100"/>
            <a:ext cx="7574974" cy="3323987"/>
          </a:xfrm>
          <a:prstGeom prst="rect">
            <a:avLst/>
          </a:prstGeom>
        </p:spPr>
        <p:txBody>
          <a:bodyPr wrap="square" lIns="0" tIns="0" rIns="0" bIns="0" rtlCol="0" anchor="t">
            <a:spAutoFit/>
          </a:bodyPr>
          <a:lstStyle/>
          <a:p>
            <a:pPr algn="ctr"/>
            <a:r>
              <a:rPr lang="en-US" sz="7200" spc="500" dirty="0">
                <a:solidFill>
                  <a:srgbClr val="35382F"/>
                </a:solidFill>
                <a:latin typeface="Playfair Display Bold"/>
              </a:rPr>
              <a:t>04 </a:t>
            </a:r>
          </a:p>
          <a:p>
            <a:r>
              <a:rPr lang="en-US" sz="7200" spc="500" dirty="0">
                <a:solidFill>
                  <a:srgbClr val="35382F"/>
                </a:solidFill>
                <a:latin typeface="Playfair Display Bold"/>
              </a:rPr>
              <a:t>TRAFFIC SIGN DETECTION</a:t>
            </a:r>
          </a:p>
        </p:txBody>
      </p:sp>
      <p:pic>
        <p:nvPicPr>
          <p:cNvPr id="6" name="Picture 6"/>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213" r="61920" b="-213"/>
          <a:stretch/>
        </p:blipFill>
        <p:spPr>
          <a:xfrm>
            <a:off x="9144000" y="-552450"/>
            <a:ext cx="5784038" cy="11391900"/>
          </a:xfrm>
          <a:prstGeom prst="rect">
            <a:avLst/>
          </a:prstGeom>
        </p:spPr>
      </p:pic>
      <p:sp>
        <p:nvSpPr>
          <p:cNvPr id="7" name="AutoShape 7"/>
          <p:cNvSpPr/>
          <p:nvPr/>
        </p:nvSpPr>
        <p:spPr>
          <a:xfrm>
            <a:off x="16493641" y="9086929"/>
            <a:ext cx="765659" cy="171371"/>
          </a:xfrm>
          <a:prstGeom prst="rect">
            <a:avLst/>
          </a:prstGeom>
          <a:solidFill>
            <a:srgbClr val="35382F"/>
          </a:solidFill>
        </p:spPr>
      </p:sp>
      <p:sp>
        <p:nvSpPr>
          <p:cNvPr id="8" name="AutoShape 8"/>
          <p:cNvSpPr/>
          <p:nvPr/>
        </p:nvSpPr>
        <p:spPr>
          <a:xfrm>
            <a:off x="1028700" y="1028700"/>
            <a:ext cx="6743700" cy="38100"/>
          </a:xfrm>
          <a:prstGeom prst="rect">
            <a:avLst/>
          </a:prstGeom>
          <a:solidFill>
            <a:srgbClr val="35382F"/>
          </a:solidFill>
        </p:spPr>
      </p:sp>
      <p:sp>
        <p:nvSpPr>
          <p:cNvPr id="9" name="TextBox 8">
            <a:extLst>
              <a:ext uri="{FF2B5EF4-FFF2-40B4-BE49-F238E27FC236}">
                <a16:creationId xmlns:a16="http://schemas.microsoft.com/office/drawing/2014/main" id="{65349CC7-9E01-4C3E-9B54-BC5FF1E40C3F}"/>
              </a:ext>
            </a:extLst>
          </p:cNvPr>
          <p:cNvSpPr txBox="1"/>
          <p:nvPr/>
        </p:nvSpPr>
        <p:spPr>
          <a:xfrm>
            <a:off x="9144000" y="10839450"/>
            <a:ext cx="5784038" cy="230832"/>
          </a:xfrm>
          <a:prstGeom prst="rect">
            <a:avLst/>
          </a:prstGeom>
          <a:noFill/>
        </p:spPr>
        <p:txBody>
          <a:bodyPr wrap="square" rtlCol="0">
            <a:spAutoFit/>
          </a:bodyPr>
          <a:lstStyle/>
          <a:p>
            <a:r>
              <a:rPr lang="en-US" sz="900">
                <a:hlinkClick r:id="rId3" tooltip="https://en.wikipedia.org/wiki/Road_signs_in_Japan"/>
              </a:rPr>
              <a:t>This Photo</a:t>
            </a:r>
            <a:r>
              <a:rPr lang="en-US" sz="900"/>
              <a:t> by Unknown Author is licensed under </a:t>
            </a:r>
            <a:r>
              <a:rPr lang="en-US" sz="900">
                <a:hlinkClick r:id="rId4" tooltip="https://creativecommons.org/licenses/by-sa/3.0/"/>
              </a:rPr>
              <a:t>CC BY-SA</a:t>
            </a:r>
            <a:endParaRPr lang="en-US" sz="9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28700" y="1676400"/>
            <a:ext cx="11919655" cy="2205732"/>
          </a:xfrm>
          <a:prstGeom prst="rect">
            <a:avLst/>
          </a:prstGeom>
        </p:spPr>
        <p:txBody>
          <a:bodyPr lIns="0" tIns="0" rIns="0" bIns="0" rtlCol="0" anchor="t">
            <a:spAutoFit/>
          </a:bodyPr>
          <a:lstStyle/>
          <a:p>
            <a:pPr>
              <a:lnSpc>
                <a:spcPts val="8640"/>
              </a:lnSpc>
            </a:pPr>
            <a:r>
              <a:rPr lang="en-US" sz="7200" spc="72" dirty="0">
                <a:solidFill>
                  <a:srgbClr val="35382F"/>
                </a:solidFill>
                <a:latin typeface="Playfair Display Bold"/>
              </a:rPr>
              <a:t>TRAFFIC SIGN DETECTION</a:t>
            </a:r>
          </a:p>
        </p:txBody>
      </p:sp>
      <p:sp>
        <p:nvSpPr>
          <p:cNvPr id="3" name="TextBox 3"/>
          <p:cNvSpPr txBox="1"/>
          <p:nvPr/>
        </p:nvSpPr>
        <p:spPr>
          <a:xfrm rot="5400000">
            <a:off x="13431174" y="4371052"/>
            <a:ext cx="7180002" cy="495300"/>
          </a:xfrm>
          <a:prstGeom prst="rect">
            <a:avLst/>
          </a:prstGeom>
        </p:spPr>
        <p:txBody>
          <a:bodyPr lIns="0" tIns="0" rIns="0" bIns="0" rtlCol="0" anchor="t">
            <a:spAutoFit/>
          </a:bodyPr>
          <a:lstStyle/>
          <a:p>
            <a:pPr>
              <a:lnSpc>
                <a:spcPts val="3840"/>
              </a:lnSpc>
            </a:pPr>
            <a:r>
              <a:rPr lang="en-US" sz="3200" spc="160">
                <a:solidFill>
                  <a:srgbClr val="35382F"/>
                </a:solidFill>
                <a:latin typeface="Raleway Bold"/>
              </a:rPr>
              <a:t>ONLINE STOCK</a:t>
            </a:r>
          </a:p>
        </p:txBody>
      </p:sp>
      <p:sp>
        <p:nvSpPr>
          <p:cNvPr id="4" name="AutoShape 4"/>
          <p:cNvSpPr/>
          <p:nvPr/>
        </p:nvSpPr>
        <p:spPr>
          <a:xfrm>
            <a:off x="16493641" y="9086929"/>
            <a:ext cx="765659" cy="171371"/>
          </a:xfrm>
          <a:prstGeom prst="rect">
            <a:avLst/>
          </a:prstGeom>
          <a:solidFill>
            <a:srgbClr val="35382F"/>
          </a:solidFill>
        </p:spPr>
      </p:sp>
      <p:sp>
        <p:nvSpPr>
          <p:cNvPr id="5" name="AutoShape 5"/>
          <p:cNvSpPr/>
          <p:nvPr/>
        </p:nvSpPr>
        <p:spPr>
          <a:xfrm>
            <a:off x="1028700" y="1028700"/>
            <a:ext cx="11772900" cy="38100"/>
          </a:xfrm>
          <a:prstGeom prst="rect">
            <a:avLst/>
          </a:prstGeom>
          <a:solidFill>
            <a:srgbClr val="35382F"/>
          </a:solidFill>
        </p:spPr>
      </p:sp>
      <p:pic>
        <p:nvPicPr>
          <p:cNvPr id="5122" name="Picture 2">
            <a:extLst>
              <a:ext uri="{FF2B5EF4-FFF2-40B4-BE49-F238E27FC236}">
                <a16:creationId xmlns:a16="http://schemas.microsoft.com/office/drawing/2014/main" id="{4F082D0B-50EE-4A01-A16B-4AC4F379FB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2555" y="2906973"/>
            <a:ext cx="8383586" cy="718000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5">
            <a:extLst>
              <a:ext uri="{FF2B5EF4-FFF2-40B4-BE49-F238E27FC236}">
                <a16:creationId xmlns:a16="http://schemas.microsoft.com/office/drawing/2014/main" id="{42E81169-D7EA-4450-9674-17672AF2B5AA}"/>
              </a:ext>
            </a:extLst>
          </p:cNvPr>
          <p:cNvSpPr txBox="1"/>
          <p:nvPr/>
        </p:nvSpPr>
        <p:spPr>
          <a:xfrm>
            <a:off x="9753600" y="4840696"/>
            <a:ext cx="7423858" cy="1567032"/>
          </a:xfrm>
          <a:prstGeom prst="rect">
            <a:avLst/>
          </a:prstGeom>
        </p:spPr>
        <p:txBody>
          <a:bodyPr lIns="0" tIns="0" rIns="0" bIns="0" rtlCol="0" anchor="t">
            <a:spAutoFit/>
          </a:bodyPr>
          <a:lstStyle/>
          <a:p>
            <a:pPr marL="0" marR="0" lvl="0" indent="0" algn="just" defTabSz="914400" rtl="0" eaLnBrk="1" fontAlgn="auto" latinLnBrk="0" hangingPunct="1">
              <a:lnSpc>
                <a:spcPts val="4200"/>
              </a:lnSpc>
              <a:spcBef>
                <a:spcPts val="0"/>
              </a:spcBef>
              <a:spcAft>
                <a:spcPts val="0"/>
              </a:spcAft>
              <a:buClrTx/>
              <a:buSzTx/>
              <a:buFontTx/>
              <a:buNone/>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An available Model that using Sequential CNN provided by </a:t>
            </a:r>
            <a:r>
              <a:rPr kumimoji="0" lang="en-US" sz="2800" b="0" i="0" u="none" strike="noStrike" kern="1200" cap="none" spc="56" normalizeH="0" baseline="0" noProof="0" dirty="0" err="1">
                <a:ln>
                  <a:noFill/>
                </a:ln>
                <a:solidFill>
                  <a:srgbClr val="35382F"/>
                </a:solidFill>
                <a:effectLst/>
                <a:uLnTx/>
                <a:uFillTx/>
                <a:latin typeface="Raleway"/>
                <a:ea typeface="+mn-ea"/>
                <a:cs typeface="+mn-cs"/>
              </a:rPr>
              <a:t>Keras</a:t>
            </a:r>
            <a:r>
              <a:rPr kumimoji="0" lang="en-US" sz="2800" b="0" i="0" u="none" strike="noStrike" kern="1200" cap="none" spc="56" normalizeH="0" baseline="0" noProof="0" dirty="0">
                <a:ln>
                  <a:noFill/>
                </a:ln>
                <a:solidFill>
                  <a:srgbClr val="35382F"/>
                </a:solidFill>
                <a:effectLst/>
                <a:uLnTx/>
                <a:uFillTx/>
                <a:latin typeface="Raleway"/>
                <a:ea typeface="+mn-ea"/>
                <a:cs typeface="+mn-cs"/>
              </a:rPr>
              <a:t> deep learning framework.</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rotWithShape="1">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28" t="37155" r="-128" b="12987"/>
          <a:stretch/>
        </p:blipFill>
        <p:spPr>
          <a:xfrm>
            <a:off x="1028700" y="1409700"/>
            <a:ext cx="16230600" cy="4533900"/>
          </a:xfrm>
          <a:prstGeom prst="rect">
            <a:avLst/>
          </a:prstGeom>
        </p:spPr>
      </p:pic>
      <p:sp>
        <p:nvSpPr>
          <p:cNvPr id="4" name="AutoShape 4"/>
          <p:cNvSpPr/>
          <p:nvPr/>
        </p:nvSpPr>
        <p:spPr>
          <a:xfrm>
            <a:off x="1028700" y="1028700"/>
            <a:ext cx="16230600" cy="38100"/>
          </a:xfrm>
          <a:prstGeom prst="rect">
            <a:avLst/>
          </a:prstGeom>
          <a:solidFill>
            <a:srgbClr val="35382F"/>
          </a:solidFill>
        </p:spPr>
      </p:sp>
      <p:sp>
        <p:nvSpPr>
          <p:cNvPr id="5" name="AutoShape 5"/>
          <p:cNvSpPr/>
          <p:nvPr/>
        </p:nvSpPr>
        <p:spPr>
          <a:xfrm>
            <a:off x="16493641" y="9086929"/>
            <a:ext cx="765659" cy="171371"/>
          </a:xfrm>
          <a:prstGeom prst="rect">
            <a:avLst/>
          </a:prstGeom>
          <a:solidFill>
            <a:srgbClr val="35382F"/>
          </a:solidFill>
        </p:spPr>
      </p:sp>
      <p:sp>
        <p:nvSpPr>
          <p:cNvPr id="6" name="TextBox 3">
            <a:extLst>
              <a:ext uri="{FF2B5EF4-FFF2-40B4-BE49-F238E27FC236}">
                <a16:creationId xmlns:a16="http://schemas.microsoft.com/office/drawing/2014/main" id="{3FC750CE-9581-4BA0-8ED3-A46460C1DA35}"/>
              </a:ext>
            </a:extLst>
          </p:cNvPr>
          <p:cNvSpPr txBox="1"/>
          <p:nvPr/>
        </p:nvSpPr>
        <p:spPr>
          <a:xfrm>
            <a:off x="4800600" y="6591300"/>
            <a:ext cx="8496300" cy="2137893"/>
          </a:xfrm>
          <a:prstGeom prst="rect">
            <a:avLst/>
          </a:prstGeom>
        </p:spPr>
        <p:txBody>
          <a:bodyPr wrap="square" lIns="0" tIns="0" rIns="0" bIns="0" rtlCol="0" anchor="t">
            <a:spAutoFit/>
          </a:bodyPr>
          <a:lstStyle/>
          <a:p>
            <a:pPr algn="ctr">
              <a:lnSpc>
                <a:spcPts val="8704"/>
              </a:lnSpc>
            </a:pPr>
            <a:r>
              <a:rPr lang="vi-VN" sz="6400" spc="64" dirty="0">
                <a:solidFill>
                  <a:srgbClr val="35382F"/>
                </a:solidFill>
                <a:latin typeface="Playfair Display Italics"/>
              </a:rPr>
              <a:t>0</a:t>
            </a:r>
            <a:r>
              <a:rPr lang="en-US" sz="6400" spc="64" dirty="0">
                <a:solidFill>
                  <a:srgbClr val="35382F"/>
                </a:solidFill>
                <a:latin typeface="Playfair Display Italics"/>
              </a:rPr>
              <a:t>5</a:t>
            </a:r>
            <a:r>
              <a:rPr lang="vi-VN" sz="6400" spc="64" dirty="0">
                <a:solidFill>
                  <a:srgbClr val="35382F"/>
                </a:solidFill>
                <a:latin typeface="Playfair Display Italics"/>
              </a:rPr>
              <a:t> </a:t>
            </a:r>
          </a:p>
          <a:p>
            <a:pPr algn="ctr">
              <a:lnSpc>
                <a:spcPts val="8704"/>
              </a:lnSpc>
            </a:pPr>
            <a:r>
              <a:rPr lang="en-US" sz="6400" spc="64" dirty="0">
                <a:solidFill>
                  <a:srgbClr val="35382F"/>
                </a:solidFill>
                <a:latin typeface="Playfair Display Italics"/>
              </a:rPr>
              <a:t>EVALUATION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28700" y="1028700"/>
            <a:ext cx="4297563" cy="1102866"/>
          </a:xfrm>
          <a:prstGeom prst="rect">
            <a:avLst/>
          </a:prstGeom>
        </p:spPr>
        <p:txBody>
          <a:bodyPr lIns="0" tIns="0" rIns="0" bIns="0" rtlCol="0" anchor="t">
            <a:spAutoFit/>
          </a:bodyPr>
          <a:lstStyle/>
          <a:p>
            <a:pPr>
              <a:lnSpc>
                <a:spcPts val="8640"/>
              </a:lnSpc>
            </a:pPr>
            <a:r>
              <a:rPr lang="vi-VN" sz="7200" spc="72" dirty="0">
                <a:solidFill>
                  <a:srgbClr val="35382F"/>
                </a:solidFill>
                <a:latin typeface="Playfair Display Bold"/>
              </a:rPr>
              <a:t>OUTLINE</a:t>
            </a:r>
            <a:endParaRPr lang="en-US" sz="7200" spc="72" dirty="0">
              <a:solidFill>
                <a:srgbClr val="35382F"/>
              </a:solidFill>
              <a:latin typeface="Playfair Display Bold"/>
            </a:endParaRPr>
          </a:p>
        </p:txBody>
      </p:sp>
      <p:sp>
        <p:nvSpPr>
          <p:cNvPr id="4" name="TextBox 4"/>
          <p:cNvSpPr txBox="1"/>
          <p:nvPr/>
        </p:nvSpPr>
        <p:spPr>
          <a:xfrm>
            <a:off x="11049000" y="1555888"/>
            <a:ext cx="6210300" cy="8004884"/>
          </a:xfrm>
          <a:prstGeom prst="rect">
            <a:avLst/>
          </a:prstGeom>
        </p:spPr>
        <p:txBody>
          <a:bodyPr wrap="square" lIns="0" tIns="0" rIns="0" bIns="0" rtlCol="0" anchor="t">
            <a:spAutoFit/>
          </a:bodyPr>
          <a:lstStyle/>
          <a:p>
            <a:pPr>
              <a:lnSpc>
                <a:spcPct val="300000"/>
              </a:lnSpc>
            </a:pPr>
            <a:r>
              <a:rPr lang="vi-VN" sz="3600" b="1" spc="56" dirty="0">
                <a:solidFill>
                  <a:srgbClr val="35382F"/>
                </a:solidFill>
                <a:latin typeface="Raleway"/>
              </a:rPr>
              <a:t>01 	Data Processing</a:t>
            </a:r>
          </a:p>
          <a:p>
            <a:pPr>
              <a:lnSpc>
                <a:spcPct val="300000"/>
              </a:lnSpc>
            </a:pPr>
            <a:r>
              <a:rPr lang="vi-VN" sz="3600" b="1" spc="56" dirty="0">
                <a:solidFill>
                  <a:srgbClr val="35382F"/>
                </a:solidFill>
                <a:latin typeface="Raleway"/>
              </a:rPr>
              <a:t>02 	Method</a:t>
            </a:r>
          </a:p>
          <a:p>
            <a:pPr>
              <a:lnSpc>
                <a:spcPct val="300000"/>
              </a:lnSpc>
            </a:pPr>
            <a:r>
              <a:rPr lang="vi-VN" sz="3600" b="1" spc="56" dirty="0">
                <a:solidFill>
                  <a:srgbClr val="35382F"/>
                </a:solidFill>
                <a:latin typeface="Raleway"/>
              </a:rPr>
              <a:t>03 	Object Detection</a:t>
            </a:r>
          </a:p>
          <a:p>
            <a:pPr>
              <a:lnSpc>
                <a:spcPct val="300000"/>
              </a:lnSpc>
            </a:pPr>
            <a:r>
              <a:rPr lang="vi-VN" sz="3600" b="1" spc="56" dirty="0">
                <a:solidFill>
                  <a:srgbClr val="35382F"/>
                </a:solidFill>
                <a:latin typeface="Raleway"/>
              </a:rPr>
              <a:t>04 	Traffic Sign Detection</a:t>
            </a:r>
          </a:p>
          <a:p>
            <a:pPr>
              <a:lnSpc>
                <a:spcPct val="300000"/>
              </a:lnSpc>
            </a:pPr>
            <a:r>
              <a:rPr lang="vi-VN" sz="3600" b="1" spc="56" dirty="0">
                <a:solidFill>
                  <a:srgbClr val="35382F"/>
                </a:solidFill>
                <a:latin typeface="Raleway"/>
              </a:rPr>
              <a:t>05 	Evaluation</a:t>
            </a:r>
          </a:p>
        </p:txBody>
      </p:sp>
      <p:pic>
        <p:nvPicPr>
          <p:cNvPr id="5" name="Picture 5"/>
          <p:cNvPicPr>
            <a:picLocks noChangeAspect="1"/>
          </p:cNvPicPr>
          <p:nvPr/>
        </p:nvPicPr>
        <p:blipFill>
          <a:blip r:embed="rId3"/>
          <a:srcRect l="34959" r="34959"/>
          <a:stretch>
            <a:fillRect/>
          </a:stretch>
        </p:blipFill>
        <p:spPr>
          <a:xfrm>
            <a:off x="5340118" y="24245"/>
            <a:ext cx="5074889" cy="11247149"/>
          </a:xfrm>
          <a:prstGeom prst="rect">
            <a:avLst/>
          </a:prstGeom>
        </p:spPr>
      </p:pic>
      <p:sp>
        <p:nvSpPr>
          <p:cNvPr id="6" name="AutoShape 6"/>
          <p:cNvSpPr/>
          <p:nvPr/>
        </p:nvSpPr>
        <p:spPr>
          <a:xfrm>
            <a:off x="16493641" y="1240790"/>
            <a:ext cx="765659" cy="171371"/>
          </a:xfrm>
          <a:prstGeom prst="rect">
            <a:avLst/>
          </a:prstGeom>
          <a:solidFill>
            <a:srgbClr val="35382F"/>
          </a:solidFill>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3" name="TextBox 3"/>
          <p:cNvSpPr txBox="1"/>
          <p:nvPr/>
        </p:nvSpPr>
        <p:spPr>
          <a:xfrm>
            <a:off x="996245" y="1992154"/>
            <a:ext cx="17596555" cy="3308598"/>
          </a:xfrm>
          <a:prstGeom prst="rect">
            <a:avLst/>
          </a:prstGeom>
        </p:spPr>
        <p:txBody>
          <a:bodyPr lIns="0" tIns="0" rIns="0" bIns="0" rtlCol="0" anchor="t">
            <a:spAutoFit/>
          </a:bodyPr>
          <a:lstStyle/>
          <a:p>
            <a:pPr>
              <a:lnSpc>
                <a:spcPts val="8640"/>
              </a:lnSpc>
            </a:pPr>
            <a:r>
              <a:rPr lang="en-US" sz="7200" spc="72" dirty="0">
                <a:solidFill>
                  <a:srgbClr val="35382F"/>
                </a:solidFill>
                <a:latin typeface="Playfair Display Bold"/>
              </a:rPr>
              <a:t>MEAN AVERAGE PRECISION SCORE</a:t>
            </a:r>
          </a:p>
        </p:txBody>
      </p:sp>
      <p:sp>
        <p:nvSpPr>
          <p:cNvPr id="5" name="TextBox 5"/>
          <p:cNvSpPr txBox="1"/>
          <p:nvPr/>
        </p:nvSpPr>
        <p:spPr>
          <a:xfrm>
            <a:off x="1014845" y="3122218"/>
            <a:ext cx="15977755" cy="3182859"/>
          </a:xfrm>
          <a:prstGeom prst="rect">
            <a:avLst/>
          </a:prstGeom>
        </p:spPr>
        <p:txBody>
          <a:bodyPr wrap="square" lIns="0" tIns="0" rIns="0" bIns="0" rtlCol="0" anchor="t">
            <a:spAutoFit/>
          </a:bodyPr>
          <a:lstStyle/>
          <a:p>
            <a:pPr algn="just">
              <a:lnSpc>
                <a:spcPts val="4200"/>
              </a:lnSpc>
            </a:pPr>
            <a:r>
              <a:rPr lang="vi-VN" sz="2800" spc="56" dirty="0">
                <a:solidFill>
                  <a:srgbClr val="35382F"/>
                </a:solidFill>
                <a:latin typeface="Raleway"/>
              </a:rPr>
              <a:t>	</a:t>
            </a:r>
            <a:r>
              <a:rPr lang="en-US" sz="2800" spc="56" dirty="0">
                <a:solidFill>
                  <a:srgbClr val="35382F"/>
                </a:solidFill>
                <a:latin typeface="Raleway"/>
              </a:rPr>
              <a:t>The mean average precision (</a:t>
            </a:r>
            <a:r>
              <a:rPr lang="en-US" sz="2800" spc="56" dirty="0" err="1">
                <a:solidFill>
                  <a:srgbClr val="35382F"/>
                </a:solidFill>
                <a:latin typeface="Raleway"/>
              </a:rPr>
              <a:t>mAP</a:t>
            </a:r>
            <a:r>
              <a:rPr lang="en-US" sz="2800" spc="56" dirty="0">
                <a:solidFill>
                  <a:srgbClr val="35382F"/>
                </a:solidFill>
                <a:latin typeface="Raleway"/>
              </a:rPr>
              <a:t>) or sometimes simply just referred to as AP is a popular metric used to measure the performance of detection algorithms (in this case, object detection).</a:t>
            </a:r>
          </a:p>
          <a:p>
            <a:pPr algn="just">
              <a:lnSpc>
                <a:spcPts val="4200"/>
              </a:lnSpc>
            </a:pPr>
            <a:r>
              <a:rPr lang="vi-VN" sz="2800" spc="56" dirty="0">
                <a:solidFill>
                  <a:srgbClr val="35382F"/>
                </a:solidFill>
                <a:latin typeface="Raleway"/>
              </a:rPr>
              <a:t>	</a:t>
            </a:r>
            <a:r>
              <a:rPr lang="en-US" sz="2800" spc="56" dirty="0">
                <a:solidFill>
                  <a:srgbClr val="35382F"/>
                </a:solidFill>
                <a:latin typeface="Raleway"/>
              </a:rPr>
              <a:t>To calculate </a:t>
            </a:r>
            <a:r>
              <a:rPr lang="en-US" sz="2800" spc="56" dirty="0" err="1">
                <a:solidFill>
                  <a:srgbClr val="35382F"/>
                </a:solidFill>
                <a:latin typeface="Raleway"/>
              </a:rPr>
              <a:t>mAP</a:t>
            </a:r>
            <a:r>
              <a:rPr lang="en-US" sz="2800" spc="56" dirty="0">
                <a:solidFill>
                  <a:srgbClr val="35382F"/>
                </a:solidFill>
                <a:latin typeface="Raleway"/>
              </a:rPr>
              <a:t>, we would need to rely on precision and recall.</a:t>
            </a:r>
          </a:p>
          <a:p>
            <a:pPr algn="just">
              <a:lnSpc>
                <a:spcPts val="4200"/>
              </a:lnSpc>
            </a:pPr>
            <a:r>
              <a:rPr lang="vi-VN" sz="2800" spc="56" dirty="0">
                <a:solidFill>
                  <a:srgbClr val="35382F"/>
                </a:solidFill>
                <a:latin typeface="Raleway"/>
              </a:rPr>
              <a:t>	</a:t>
            </a:r>
            <a:r>
              <a:rPr lang="en-US" sz="2800" spc="56" dirty="0">
                <a:solidFill>
                  <a:srgbClr val="35382F"/>
                </a:solidFill>
                <a:latin typeface="Raleway"/>
              </a:rPr>
              <a:t>Precision and recall are two commonly used metric to judge the performance of a given classification model.</a:t>
            </a:r>
          </a:p>
        </p:txBody>
      </p:sp>
      <p:sp>
        <p:nvSpPr>
          <p:cNvPr id="23" name="AutoShape 23"/>
          <p:cNvSpPr/>
          <p:nvPr/>
        </p:nvSpPr>
        <p:spPr>
          <a:xfrm>
            <a:off x="1028700" y="1028700"/>
            <a:ext cx="7734300" cy="38100"/>
          </a:xfrm>
          <a:prstGeom prst="rect">
            <a:avLst/>
          </a:prstGeom>
          <a:solidFill>
            <a:srgbClr val="35382F"/>
          </a:solidFill>
        </p:spPr>
      </p:sp>
      <p:sp>
        <p:nvSpPr>
          <p:cNvPr id="24" name="AutoShape 24"/>
          <p:cNvSpPr/>
          <p:nvPr/>
        </p:nvSpPr>
        <p:spPr>
          <a:xfrm>
            <a:off x="1028700" y="9206905"/>
            <a:ext cx="765659" cy="171371"/>
          </a:xfrm>
          <a:prstGeom prst="rect">
            <a:avLst/>
          </a:prstGeom>
          <a:solidFill>
            <a:srgbClr val="35382F"/>
          </a:solidFill>
        </p:spPr>
      </p:sp>
      <p:sp>
        <p:nvSpPr>
          <p:cNvPr id="25" name="AutoShape 25"/>
          <p:cNvSpPr/>
          <p:nvPr/>
        </p:nvSpPr>
        <p:spPr>
          <a:xfrm>
            <a:off x="4776746" y="7269480"/>
            <a:ext cx="4229100" cy="3543300"/>
          </a:xfrm>
          <a:prstGeom prst="rect">
            <a:avLst/>
          </a:prstGeom>
          <a:solidFill>
            <a:srgbClr val="35382F">
              <a:alpha val="4705"/>
            </a:srgbClr>
          </a:solidFill>
        </p:spPr>
      </p:sp>
      <p:pic>
        <p:nvPicPr>
          <p:cNvPr id="7170" name="Picture 2">
            <a:extLst>
              <a:ext uri="{FF2B5EF4-FFF2-40B4-BE49-F238E27FC236}">
                <a16:creationId xmlns:a16="http://schemas.microsoft.com/office/drawing/2014/main" id="{FAAC10DB-0F3E-4A01-B875-7456A8B594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4850" y="6448134"/>
            <a:ext cx="9258300" cy="323061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63771" y="1638300"/>
            <a:ext cx="13782762" cy="1095375"/>
          </a:xfrm>
          <a:prstGeom prst="rect">
            <a:avLst/>
          </a:prstGeom>
        </p:spPr>
        <p:txBody>
          <a:bodyPr lIns="0" tIns="0" rIns="0" bIns="0" rtlCol="0" anchor="t">
            <a:spAutoFit/>
          </a:bodyPr>
          <a:lstStyle/>
          <a:p>
            <a:pPr>
              <a:lnSpc>
                <a:spcPts val="8640"/>
              </a:lnSpc>
            </a:pPr>
            <a:r>
              <a:rPr lang="en-US" sz="7200" spc="72" dirty="0">
                <a:solidFill>
                  <a:srgbClr val="35382F"/>
                </a:solidFill>
                <a:latin typeface="Playfair Display Bold"/>
              </a:rPr>
              <a:t>Intersection over Union</a:t>
            </a:r>
          </a:p>
        </p:txBody>
      </p:sp>
      <p:sp>
        <p:nvSpPr>
          <p:cNvPr id="43" name="AutoShape 43"/>
          <p:cNvSpPr/>
          <p:nvPr/>
        </p:nvSpPr>
        <p:spPr>
          <a:xfrm>
            <a:off x="16493641" y="9086929"/>
            <a:ext cx="765659" cy="171371"/>
          </a:xfrm>
          <a:prstGeom prst="rect">
            <a:avLst/>
          </a:prstGeom>
          <a:solidFill>
            <a:srgbClr val="35382F"/>
          </a:solidFill>
        </p:spPr>
      </p:sp>
      <p:sp>
        <p:nvSpPr>
          <p:cNvPr id="44" name="AutoShape 44"/>
          <p:cNvSpPr/>
          <p:nvPr/>
        </p:nvSpPr>
        <p:spPr>
          <a:xfrm>
            <a:off x="1028700" y="1028700"/>
            <a:ext cx="13906500" cy="38100"/>
          </a:xfrm>
          <a:prstGeom prst="rect">
            <a:avLst/>
          </a:prstGeom>
          <a:solidFill>
            <a:srgbClr val="35382F"/>
          </a:solidFill>
        </p:spPr>
      </p:sp>
      <p:sp>
        <p:nvSpPr>
          <p:cNvPr id="45" name="TextBox 5">
            <a:extLst>
              <a:ext uri="{FF2B5EF4-FFF2-40B4-BE49-F238E27FC236}">
                <a16:creationId xmlns:a16="http://schemas.microsoft.com/office/drawing/2014/main" id="{3D354927-0E3F-48B1-A825-5E58D8F9FF1F}"/>
              </a:ext>
            </a:extLst>
          </p:cNvPr>
          <p:cNvSpPr txBox="1"/>
          <p:nvPr/>
        </p:nvSpPr>
        <p:spPr>
          <a:xfrm>
            <a:off x="11430000" y="3122218"/>
            <a:ext cx="5562600" cy="2644250"/>
          </a:xfrm>
          <a:prstGeom prst="rect">
            <a:avLst/>
          </a:prstGeom>
        </p:spPr>
        <p:txBody>
          <a:bodyPr wrap="square" lIns="0" tIns="0" rIns="0" bIns="0" rtlCol="0" anchor="t">
            <a:spAutoFit/>
          </a:bodyPr>
          <a:lstStyle/>
          <a:p>
            <a:pPr algn="just">
              <a:lnSpc>
                <a:spcPts val="4200"/>
              </a:lnSpc>
            </a:pPr>
            <a:r>
              <a:rPr lang="en-US" sz="2800" spc="56" dirty="0">
                <a:solidFill>
                  <a:srgbClr val="35382F"/>
                </a:solidFill>
                <a:latin typeface="Raleway"/>
              </a:rPr>
              <a:t>Using Intersection over Union (</a:t>
            </a:r>
            <a:r>
              <a:rPr lang="en-US" sz="2800" spc="56" dirty="0" err="1">
                <a:solidFill>
                  <a:srgbClr val="35382F"/>
                </a:solidFill>
                <a:latin typeface="Raleway"/>
              </a:rPr>
              <a:t>IoU</a:t>
            </a:r>
            <a:r>
              <a:rPr lang="en-US" sz="2800" spc="56" dirty="0">
                <a:solidFill>
                  <a:srgbClr val="35382F"/>
                </a:solidFill>
                <a:latin typeface="Raleway"/>
              </a:rPr>
              <a:t>): a ratio between the intersection and the union of the predicted boxes and the ground truth boxes</a:t>
            </a:r>
          </a:p>
        </p:txBody>
      </p:sp>
      <p:pic>
        <p:nvPicPr>
          <p:cNvPr id="53" name="Picture 52">
            <a:extLst>
              <a:ext uri="{FF2B5EF4-FFF2-40B4-BE49-F238E27FC236}">
                <a16:creationId xmlns:a16="http://schemas.microsoft.com/office/drawing/2014/main" id="{05E0649D-1168-4B65-9D61-0B26D4535F7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981200" y="3122218"/>
            <a:ext cx="7696200" cy="6310884"/>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28700" y="8136803"/>
            <a:ext cx="14205658" cy="1022203"/>
          </a:xfrm>
          <a:prstGeom prst="rect">
            <a:avLst/>
          </a:prstGeom>
        </p:spPr>
        <p:txBody>
          <a:bodyPr lIns="0" tIns="0" rIns="0" bIns="0" rtlCol="0" anchor="t">
            <a:spAutoFit/>
          </a:bodyPr>
          <a:lstStyle/>
          <a:p>
            <a:pPr>
              <a:lnSpc>
                <a:spcPts val="8704"/>
              </a:lnSpc>
            </a:pPr>
            <a:r>
              <a:rPr lang="vi-VN" sz="6400" spc="64" dirty="0">
                <a:solidFill>
                  <a:srgbClr val="35382F"/>
                </a:solidFill>
                <a:latin typeface="Playfair Display Italics"/>
              </a:rPr>
              <a:t>Example</a:t>
            </a:r>
            <a:endParaRPr lang="en-US" sz="6400" spc="64" dirty="0">
              <a:solidFill>
                <a:srgbClr val="35382F"/>
              </a:solidFill>
              <a:latin typeface="Playfair Display Italics"/>
            </a:endParaRPr>
          </a:p>
        </p:txBody>
      </p:sp>
      <p:sp>
        <p:nvSpPr>
          <p:cNvPr id="15" name="AutoShape 15"/>
          <p:cNvSpPr/>
          <p:nvPr/>
        </p:nvSpPr>
        <p:spPr>
          <a:xfrm>
            <a:off x="16470601" y="9035533"/>
            <a:ext cx="765659" cy="171371"/>
          </a:xfrm>
          <a:prstGeom prst="rect">
            <a:avLst/>
          </a:prstGeom>
          <a:solidFill>
            <a:srgbClr val="35382F"/>
          </a:solidFill>
        </p:spPr>
      </p:sp>
      <p:pic>
        <p:nvPicPr>
          <p:cNvPr id="8196" name="Picture 4">
            <a:extLst>
              <a:ext uri="{FF2B5EF4-FFF2-40B4-BE49-F238E27FC236}">
                <a16:creationId xmlns:a16="http://schemas.microsoft.com/office/drawing/2014/main" id="{513CF071-209C-4BA6-8092-26764D37CB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72390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28700" y="8136803"/>
            <a:ext cx="14205658" cy="1022203"/>
          </a:xfrm>
          <a:prstGeom prst="rect">
            <a:avLst/>
          </a:prstGeom>
        </p:spPr>
        <p:txBody>
          <a:bodyPr lIns="0" tIns="0" rIns="0" bIns="0" rtlCol="0" anchor="t">
            <a:spAutoFit/>
          </a:bodyPr>
          <a:lstStyle/>
          <a:p>
            <a:pPr marL="0" marR="0" lvl="0" indent="0" algn="l" defTabSz="914400" rtl="0" eaLnBrk="1" fontAlgn="auto" latinLnBrk="0" hangingPunct="1">
              <a:lnSpc>
                <a:spcPts val="8704"/>
              </a:lnSpc>
              <a:spcBef>
                <a:spcPts val="0"/>
              </a:spcBef>
              <a:spcAft>
                <a:spcPts val="0"/>
              </a:spcAft>
              <a:buClrTx/>
              <a:buSzTx/>
              <a:buFontTx/>
              <a:buNone/>
              <a:tabLst/>
              <a:defRPr/>
            </a:pPr>
            <a:r>
              <a:rPr kumimoji="0" lang="vi-VN" sz="6400" b="0" i="0" u="none" strike="noStrike" kern="1200" cap="none" spc="64" normalizeH="0" baseline="0" noProof="0" dirty="0">
                <a:ln>
                  <a:noFill/>
                </a:ln>
                <a:solidFill>
                  <a:srgbClr val="35382F"/>
                </a:solidFill>
                <a:effectLst/>
                <a:uLnTx/>
                <a:uFillTx/>
                <a:latin typeface="Playfair Display Italics"/>
                <a:ea typeface="+mn-ea"/>
                <a:cs typeface="+mn-cs"/>
              </a:rPr>
              <a:t>Example</a:t>
            </a:r>
            <a:endParaRPr kumimoji="0" lang="en-US" sz="6400" b="0" i="0" u="none" strike="noStrike" kern="1200" cap="none" spc="64" normalizeH="0" baseline="0" noProof="0" dirty="0">
              <a:ln>
                <a:noFill/>
              </a:ln>
              <a:solidFill>
                <a:srgbClr val="35382F"/>
              </a:solidFill>
              <a:effectLst/>
              <a:uLnTx/>
              <a:uFillTx/>
              <a:latin typeface="Playfair Display Italics"/>
              <a:ea typeface="+mn-ea"/>
              <a:cs typeface="+mn-cs"/>
            </a:endParaRPr>
          </a:p>
        </p:txBody>
      </p:sp>
      <p:sp>
        <p:nvSpPr>
          <p:cNvPr id="15" name="AutoShape 15"/>
          <p:cNvSpPr/>
          <p:nvPr/>
        </p:nvSpPr>
        <p:spPr>
          <a:xfrm>
            <a:off x="16470601" y="9035533"/>
            <a:ext cx="765659" cy="171371"/>
          </a:xfrm>
          <a:prstGeom prst="rect">
            <a:avLst/>
          </a:prstGeom>
          <a:solidFill>
            <a:srgbClr val="35382F"/>
          </a:solidFill>
        </p:spPr>
      </p:sp>
      <p:pic>
        <p:nvPicPr>
          <p:cNvPr id="11266" name="Picture 2">
            <a:extLst>
              <a:ext uri="{FF2B5EF4-FFF2-40B4-BE49-F238E27FC236}">
                <a16:creationId xmlns:a16="http://schemas.microsoft.com/office/drawing/2014/main" id="{58B69F36-6531-465F-9413-0FFE1672AE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87630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35005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28700" y="8136803"/>
            <a:ext cx="14205658" cy="1022203"/>
          </a:xfrm>
          <a:prstGeom prst="rect">
            <a:avLst/>
          </a:prstGeom>
        </p:spPr>
        <p:txBody>
          <a:bodyPr lIns="0" tIns="0" rIns="0" bIns="0" rtlCol="0" anchor="t">
            <a:spAutoFit/>
          </a:bodyPr>
          <a:lstStyle/>
          <a:p>
            <a:pPr marL="0" marR="0" lvl="0" indent="0" algn="l" defTabSz="914400" rtl="0" eaLnBrk="1" fontAlgn="auto" latinLnBrk="0" hangingPunct="1">
              <a:lnSpc>
                <a:spcPts val="8704"/>
              </a:lnSpc>
              <a:spcBef>
                <a:spcPts val="0"/>
              </a:spcBef>
              <a:spcAft>
                <a:spcPts val="0"/>
              </a:spcAft>
              <a:buClrTx/>
              <a:buSzTx/>
              <a:buFontTx/>
              <a:buNone/>
              <a:tabLst/>
              <a:defRPr/>
            </a:pPr>
            <a:r>
              <a:rPr kumimoji="0" lang="vi-VN" sz="6400" b="0" i="0" u="none" strike="noStrike" kern="1200" cap="none" spc="64" normalizeH="0" baseline="0" noProof="0" dirty="0">
                <a:ln>
                  <a:noFill/>
                </a:ln>
                <a:solidFill>
                  <a:srgbClr val="35382F"/>
                </a:solidFill>
                <a:effectLst/>
                <a:uLnTx/>
                <a:uFillTx/>
                <a:latin typeface="Playfair Display Italics"/>
                <a:ea typeface="+mn-ea"/>
                <a:cs typeface="+mn-cs"/>
              </a:rPr>
              <a:t>Example</a:t>
            </a:r>
            <a:endParaRPr kumimoji="0" lang="en-US" sz="6400" b="0" i="0" u="none" strike="noStrike" kern="1200" cap="none" spc="64" normalizeH="0" baseline="0" noProof="0" dirty="0">
              <a:ln>
                <a:noFill/>
              </a:ln>
              <a:solidFill>
                <a:srgbClr val="35382F"/>
              </a:solidFill>
              <a:effectLst/>
              <a:uLnTx/>
              <a:uFillTx/>
              <a:latin typeface="Playfair Display Italics"/>
              <a:ea typeface="+mn-ea"/>
              <a:cs typeface="+mn-cs"/>
            </a:endParaRPr>
          </a:p>
        </p:txBody>
      </p:sp>
      <p:sp>
        <p:nvSpPr>
          <p:cNvPr id="15" name="AutoShape 15"/>
          <p:cNvSpPr/>
          <p:nvPr/>
        </p:nvSpPr>
        <p:spPr>
          <a:xfrm>
            <a:off x="16470601" y="9035533"/>
            <a:ext cx="765659" cy="171371"/>
          </a:xfrm>
          <a:prstGeom prst="rect">
            <a:avLst/>
          </a:prstGeom>
          <a:solidFill>
            <a:srgbClr val="35382F"/>
          </a:solidFill>
        </p:spPr>
      </p:sp>
      <p:pic>
        <p:nvPicPr>
          <p:cNvPr id="10242" name="Picture 2">
            <a:extLst>
              <a:ext uri="{FF2B5EF4-FFF2-40B4-BE49-F238E27FC236}">
                <a16:creationId xmlns:a16="http://schemas.microsoft.com/office/drawing/2014/main" id="{DF5F46F2-2896-49D2-818C-8B84EFE019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87630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17266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28700" y="8136803"/>
            <a:ext cx="14205658" cy="1022203"/>
          </a:xfrm>
          <a:prstGeom prst="rect">
            <a:avLst/>
          </a:prstGeom>
        </p:spPr>
        <p:txBody>
          <a:bodyPr lIns="0" tIns="0" rIns="0" bIns="0" rtlCol="0" anchor="t">
            <a:spAutoFit/>
          </a:bodyPr>
          <a:lstStyle/>
          <a:p>
            <a:pPr marL="0" marR="0" lvl="0" indent="0" algn="l" defTabSz="914400" rtl="0" eaLnBrk="1" fontAlgn="auto" latinLnBrk="0" hangingPunct="1">
              <a:lnSpc>
                <a:spcPts val="8704"/>
              </a:lnSpc>
              <a:spcBef>
                <a:spcPts val="0"/>
              </a:spcBef>
              <a:spcAft>
                <a:spcPts val="0"/>
              </a:spcAft>
              <a:buClrTx/>
              <a:buSzTx/>
              <a:buFontTx/>
              <a:buNone/>
              <a:tabLst/>
              <a:defRPr/>
            </a:pPr>
            <a:r>
              <a:rPr kumimoji="0" lang="vi-VN" sz="6400" b="0" i="0" u="none" strike="noStrike" kern="1200" cap="none" spc="64" normalizeH="0" baseline="0" noProof="0" dirty="0">
                <a:ln>
                  <a:noFill/>
                </a:ln>
                <a:solidFill>
                  <a:srgbClr val="35382F"/>
                </a:solidFill>
                <a:effectLst/>
                <a:uLnTx/>
                <a:uFillTx/>
                <a:latin typeface="Playfair Display Italics"/>
                <a:ea typeface="+mn-ea"/>
                <a:cs typeface="+mn-cs"/>
              </a:rPr>
              <a:t>Example</a:t>
            </a:r>
            <a:endParaRPr kumimoji="0" lang="en-US" sz="6400" b="0" i="0" u="none" strike="noStrike" kern="1200" cap="none" spc="64" normalizeH="0" baseline="0" noProof="0" dirty="0">
              <a:ln>
                <a:noFill/>
              </a:ln>
              <a:solidFill>
                <a:srgbClr val="35382F"/>
              </a:solidFill>
              <a:effectLst/>
              <a:uLnTx/>
              <a:uFillTx/>
              <a:latin typeface="Playfair Display Italics"/>
              <a:ea typeface="+mn-ea"/>
              <a:cs typeface="+mn-cs"/>
            </a:endParaRPr>
          </a:p>
        </p:txBody>
      </p:sp>
      <p:sp>
        <p:nvSpPr>
          <p:cNvPr id="15" name="AutoShape 15"/>
          <p:cNvSpPr/>
          <p:nvPr/>
        </p:nvSpPr>
        <p:spPr>
          <a:xfrm>
            <a:off x="16470601" y="9035533"/>
            <a:ext cx="765659" cy="171371"/>
          </a:xfrm>
          <a:prstGeom prst="rect">
            <a:avLst/>
          </a:prstGeom>
          <a:solidFill>
            <a:srgbClr val="35382F"/>
          </a:solidFill>
        </p:spPr>
      </p:sp>
      <p:pic>
        <p:nvPicPr>
          <p:cNvPr id="12290" name="Picture 2">
            <a:extLst>
              <a:ext uri="{FF2B5EF4-FFF2-40B4-BE49-F238E27FC236}">
                <a16:creationId xmlns:a16="http://schemas.microsoft.com/office/drawing/2014/main" id="{D23F9C61-FD87-43F5-A79D-65C696E049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700" y="1333500"/>
            <a:ext cx="6591300" cy="611429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7C7E951-E63D-4340-8DAC-F479B39F4E1A}"/>
              </a:ext>
            </a:extLst>
          </p:cNvPr>
          <p:cNvSpPr txBox="1"/>
          <p:nvPr/>
        </p:nvSpPr>
        <p:spPr>
          <a:xfrm>
            <a:off x="9150927" y="2799219"/>
            <a:ext cx="7092242" cy="3182859"/>
          </a:xfrm>
          <a:prstGeom prst="rect">
            <a:avLst/>
          </a:prstGeom>
        </p:spPr>
        <p:txBody>
          <a:bodyPr wrap="square" lIns="0" tIns="0" rIns="0" bIns="0" rtlCol="0" anchor="t">
            <a:spAutoFit/>
          </a:bodyPr>
          <a:lstStyle/>
          <a:p>
            <a:pPr marL="457200" indent="-457200" algn="just">
              <a:lnSpc>
                <a:spcPts val="4200"/>
              </a:lnSpc>
              <a:buFont typeface="Arial" panose="020B0604020202020204" pitchFamily="34" charset="0"/>
              <a:buChar char="•"/>
            </a:pPr>
            <a:r>
              <a:rPr lang="en-US" sz="2800" spc="56" dirty="0" err="1">
                <a:solidFill>
                  <a:srgbClr val="35382F"/>
                </a:solidFill>
                <a:latin typeface="Raleway"/>
              </a:rPr>
              <a:t>IoU</a:t>
            </a:r>
            <a:r>
              <a:rPr lang="en-US" sz="2800" spc="56" dirty="0">
                <a:solidFill>
                  <a:srgbClr val="35382F"/>
                </a:solidFill>
                <a:latin typeface="Raleway"/>
              </a:rPr>
              <a:t> would be used to determine if the predicted box is TP, FP or FN.</a:t>
            </a:r>
            <a:endParaRPr lang="vi-VN" sz="2800" spc="56" dirty="0">
              <a:solidFill>
                <a:srgbClr val="35382F"/>
              </a:solidFill>
              <a:latin typeface="Raleway"/>
            </a:endParaRPr>
          </a:p>
          <a:p>
            <a:pPr algn="just">
              <a:lnSpc>
                <a:spcPts val="4200"/>
              </a:lnSpc>
            </a:pPr>
            <a:endParaRPr lang="en-US" sz="2800" spc="56" dirty="0">
              <a:solidFill>
                <a:srgbClr val="35382F"/>
              </a:solidFill>
              <a:latin typeface="Raleway"/>
            </a:endParaRPr>
          </a:p>
          <a:p>
            <a:pPr marL="457200" indent="-457200" algn="just">
              <a:lnSpc>
                <a:spcPts val="4200"/>
              </a:lnSpc>
              <a:buFont typeface="Arial" panose="020B0604020202020204" pitchFamily="34" charset="0"/>
              <a:buChar char="•"/>
            </a:pPr>
            <a:r>
              <a:rPr lang="en-US" sz="2800" spc="56" dirty="0">
                <a:solidFill>
                  <a:srgbClr val="35382F"/>
                </a:solidFill>
                <a:latin typeface="Raleway"/>
              </a:rPr>
              <a:t>TN is not evaluated since each image is assumed to have at least a traffic sign in it.</a:t>
            </a:r>
          </a:p>
        </p:txBody>
      </p:sp>
    </p:spTree>
    <p:extLst>
      <p:ext uri="{BB962C8B-B14F-4D97-AF65-F5344CB8AC3E}">
        <p14:creationId xmlns:p14="http://schemas.microsoft.com/office/powerpoint/2010/main" val="8693929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28700" y="8136803"/>
            <a:ext cx="14205658" cy="1022203"/>
          </a:xfrm>
          <a:prstGeom prst="rect">
            <a:avLst/>
          </a:prstGeom>
        </p:spPr>
        <p:txBody>
          <a:bodyPr lIns="0" tIns="0" rIns="0" bIns="0" rtlCol="0" anchor="t">
            <a:spAutoFit/>
          </a:bodyPr>
          <a:lstStyle/>
          <a:p>
            <a:pPr marL="0" marR="0" lvl="0" indent="0" algn="l" defTabSz="914400" rtl="0" eaLnBrk="1" fontAlgn="auto" latinLnBrk="0" hangingPunct="1">
              <a:lnSpc>
                <a:spcPts val="8704"/>
              </a:lnSpc>
              <a:spcBef>
                <a:spcPts val="0"/>
              </a:spcBef>
              <a:spcAft>
                <a:spcPts val="0"/>
              </a:spcAft>
              <a:buClrTx/>
              <a:buSzTx/>
              <a:buFontTx/>
              <a:buNone/>
              <a:tabLst/>
              <a:defRPr/>
            </a:pPr>
            <a:r>
              <a:rPr kumimoji="0" lang="vi-VN" sz="6400" b="0" i="0" u="none" strike="noStrike" kern="1200" cap="none" spc="64" normalizeH="0" baseline="0" noProof="0" dirty="0">
                <a:ln>
                  <a:noFill/>
                </a:ln>
                <a:solidFill>
                  <a:srgbClr val="35382F"/>
                </a:solidFill>
                <a:effectLst/>
                <a:uLnTx/>
                <a:uFillTx/>
                <a:latin typeface="Playfair Display Italics"/>
                <a:ea typeface="+mn-ea"/>
                <a:cs typeface="+mn-cs"/>
              </a:rPr>
              <a:t>Example</a:t>
            </a:r>
            <a:endParaRPr kumimoji="0" lang="en-US" sz="6400" b="0" i="0" u="none" strike="noStrike" kern="1200" cap="none" spc="64" normalizeH="0" baseline="0" noProof="0" dirty="0">
              <a:ln>
                <a:noFill/>
              </a:ln>
              <a:solidFill>
                <a:srgbClr val="35382F"/>
              </a:solidFill>
              <a:effectLst/>
              <a:uLnTx/>
              <a:uFillTx/>
              <a:latin typeface="Playfair Display Italics"/>
              <a:ea typeface="+mn-ea"/>
              <a:cs typeface="+mn-cs"/>
            </a:endParaRPr>
          </a:p>
        </p:txBody>
      </p:sp>
      <p:sp>
        <p:nvSpPr>
          <p:cNvPr id="15" name="AutoShape 15"/>
          <p:cNvSpPr/>
          <p:nvPr/>
        </p:nvSpPr>
        <p:spPr>
          <a:xfrm>
            <a:off x="16470601" y="9035533"/>
            <a:ext cx="765659" cy="171371"/>
          </a:xfrm>
          <a:prstGeom prst="rect">
            <a:avLst/>
          </a:prstGeom>
          <a:solidFill>
            <a:srgbClr val="35382F"/>
          </a:solidFill>
        </p:spPr>
      </p:sp>
      <p:sp>
        <p:nvSpPr>
          <p:cNvPr id="6" name="TextBox 5">
            <a:extLst>
              <a:ext uri="{FF2B5EF4-FFF2-40B4-BE49-F238E27FC236}">
                <a16:creationId xmlns:a16="http://schemas.microsoft.com/office/drawing/2014/main" id="{77C7E951-E63D-4340-8DAC-F479B39F4E1A}"/>
              </a:ext>
            </a:extLst>
          </p:cNvPr>
          <p:cNvSpPr txBox="1"/>
          <p:nvPr/>
        </p:nvSpPr>
        <p:spPr>
          <a:xfrm>
            <a:off x="609600" y="3013154"/>
            <a:ext cx="7092242" cy="2644250"/>
          </a:xfrm>
          <a:prstGeom prst="rect">
            <a:avLst/>
          </a:prstGeom>
        </p:spPr>
        <p:txBody>
          <a:bodyPr wrap="square" lIns="0" tIns="0" rIns="0" bIns="0" rtlCol="0" anchor="t">
            <a:spAutoFit/>
          </a:bodyPr>
          <a:lstStyle/>
          <a:p>
            <a:pPr marL="457200" marR="0" lvl="0" indent="-457200" algn="just"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vi-VN" sz="2800" b="0" i="0" u="none" strike="noStrike" kern="1200" cap="none" spc="56" normalizeH="0" baseline="0" noProof="0" dirty="0">
                <a:ln>
                  <a:noFill/>
                </a:ln>
                <a:solidFill>
                  <a:srgbClr val="35382F"/>
                </a:solidFill>
                <a:effectLst/>
                <a:uLnTx/>
                <a:uFillTx/>
                <a:latin typeface="Raleway"/>
                <a:ea typeface="+mn-ea"/>
                <a:cs typeface="+mn-cs"/>
              </a:rPr>
              <a:t>TP </a:t>
            </a:r>
            <a:r>
              <a:rPr kumimoji="0" lang="en-US" sz="2800" b="0" i="0" u="none" strike="noStrike" kern="1200" cap="none" spc="56" normalizeH="0" baseline="0" noProof="0" dirty="0">
                <a:ln>
                  <a:noFill/>
                </a:ln>
                <a:solidFill>
                  <a:srgbClr val="35382F"/>
                </a:solidFill>
                <a:effectLst/>
                <a:uLnTx/>
                <a:uFillTx/>
                <a:latin typeface="Raleway"/>
                <a:ea typeface="+mn-ea"/>
                <a:cs typeface="+mn-cs"/>
              </a:rPr>
              <a:t>when </a:t>
            </a:r>
            <a:r>
              <a:rPr kumimoji="0" lang="en-US" sz="2800" b="0" i="0" u="none" strike="noStrike" kern="1200" cap="none" spc="56" normalizeH="0" baseline="0" noProof="0" dirty="0" err="1">
                <a:ln>
                  <a:noFill/>
                </a:ln>
                <a:solidFill>
                  <a:srgbClr val="35382F"/>
                </a:solidFill>
                <a:effectLst/>
                <a:uLnTx/>
                <a:uFillTx/>
                <a:latin typeface="Raleway"/>
                <a:ea typeface="+mn-ea"/>
                <a:cs typeface="+mn-cs"/>
              </a:rPr>
              <a:t>IoU</a:t>
            </a:r>
            <a:r>
              <a:rPr kumimoji="0" lang="en-US" sz="2800" b="0" i="0" u="none" strike="noStrike" kern="1200" cap="none" spc="56" normalizeH="0" baseline="0" noProof="0" dirty="0">
                <a:ln>
                  <a:noFill/>
                </a:ln>
                <a:solidFill>
                  <a:srgbClr val="35382F"/>
                </a:solidFill>
                <a:effectLst/>
                <a:uLnTx/>
                <a:uFillTx/>
                <a:latin typeface="Raleway"/>
                <a:ea typeface="+mn-ea"/>
                <a:cs typeface="+mn-cs"/>
              </a:rPr>
              <a:t> &gt;= 0.5</a:t>
            </a:r>
          </a:p>
          <a:p>
            <a:pPr marL="457200" marR="0" lvl="0" indent="-457200" algn="just"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FN when </a:t>
            </a:r>
            <a:r>
              <a:rPr kumimoji="0" lang="en-US" sz="2800" b="0" i="0" u="none" strike="noStrike" kern="1200" cap="none" spc="56" normalizeH="0" baseline="0" noProof="0" dirty="0" err="1">
                <a:ln>
                  <a:noFill/>
                </a:ln>
                <a:solidFill>
                  <a:srgbClr val="35382F"/>
                </a:solidFill>
                <a:effectLst/>
                <a:uLnTx/>
                <a:uFillTx/>
                <a:latin typeface="Raleway"/>
                <a:ea typeface="+mn-ea"/>
                <a:cs typeface="+mn-cs"/>
              </a:rPr>
              <a:t>IoU</a:t>
            </a:r>
            <a:r>
              <a:rPr kumimoji="0" lang="en-US" sz="2800" b="0" i="0" u="none" strike="noStrike" kern="1200" cap="none" spc="56" normalizeH="0" baseline="0" noProof="0" dirty="0">
                <a:ln>
                  <a:noFill/>
                </a:ln>
                <a:solidFill>
                  <a:srgbClr val="35382F"/>
                </a:solidFill>
                <a:effectLst/>
                <a:uLnTx/>
                <a:uFillTx/>
                <a:latin typeface="Raleway"/>
                <a:ea typeface="+mn-ea"/>
                <a:cs typeface="+mn-cs"/>
              </a:rPr>
              <a:t> &lt; 0.5</a:t>
            </a:r>
          </a:p>
          <a:p>
            <a:pPr marL="457200" marR="0" lvl="0" indent="-457200" algn="just"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FP when there is no detection or have </a:t>
            </a:r>
            <a:r>
              <a:rPr kumimoji="0" lang="en-US" sz="2800" b="0" i="0" u="none" strike="noStrike" kern="1200" cap="none" spc="56" normalizeH="0" baseline="0" noProof="0" dirty="0" err="1">
                <a:ln>
                  <a:noFill/>
                </a:ln>
                <a:solidFill>
                  <a:srgbClr val="35382F"/>
                </a:solidFill>
                <a:effectLst/>
                <a:uLnTx/>
                <a:uFillTx/>
                <a:latin typeface="Raleway"/>
                <a:ea typeface="+mn-ea"/>
                <a:cs typeface="+mn-cs"/>
              </a:rPr>
              <a:t>IoU</a:t>
            </a:r>
            <a:r>
              <a:rPr kumimoji="0" lang="en-US" sz="2800" b="0" i="0" u="none" strike="noStrike" kern="1200" cap="none" spc="56" normalizeH="0" baseline="0" noProof="0" dirty="0">
                <a:ln>
                  <a:noFill/>
                </a:ln>
                <a:solidFill>
                  <a:srgbClr val="35382F"/>
                </a:solidFill>
                <a:effectLst/>
                <a:uLnTx/>
                <a:uFillTx/>
                <a:latin typeface="Raleway"/>
                <a:ea typeface="+mn-ea"/>
                <a:cs typeface="+mn-cs"/>
              </a:rPr>
              <a:t> &gt;= 0.5 but incorrectly labeled</a:t>
            </a:r>
          </a:p>
          <a:p>
            <a:pPr marL="457200" marR="0" lvl="0" indent="-457200" algn="just" defTabSz="914400" rtl="0" eaLnBrk="1" fontAlgn="auto" latinLnBrk="0" hangingPunct="1">
              <a:lnSpc>
                <a:spcPts val="4200"/>
              </a:lnSpc>
              <a:spcBef>
                <a:spcPts val="0"/>
              </a:spcBef>
              <a:spcAft>
                <a:spcPts val="0"/>
              </a:spcAft>
              <a:buClrTx/>
              <a:buSzTx/>
              <a:buFont typeface="Arial" panose="020B0604020202020204" pitchFamily="34" charset="0"/>
              <a:buChar char="•"/>
              <a:tabLst/>
              <a:defRPr/>
            </a:pPr>
            <a:endParaRPr kumimoji="0" lang="en-US" sz="2800" b="0" i="0" u="none" strike="noStrike" kern="1200" cap="none" spc="56" normalizeH="0" baseline="0" noProof="0" dirty="0">
              <a:ln>
                <a:noFill/>
              </a:ln>
              <a:solidFill>
                <a:srgbClr val="35382F"/>
              </a:solidFill>
              <a:effectLst/>
              <a:uLnTx/>
              <a:uFillTx/>
              <a:latin typeface="Raleway"/>
              <a:ea typeface="+mn-ea"/>
              <a:cs typeface="+mn-cs"/>
            </a:endParaRPr>
          </a:p>
        </p:txBody>
      </p:sp>
      <p:pic>
        <p:nvPicPr>
          <p:cNvPr id="13314" name="Picture 2">
            <a:extLst>
              <a:ext uri="{FF2B5EF4-FFF2-40B4-BE49-F238E27FC236}">
                <a16:creationId xmlns:a16="http://schemas.microsoft.com/office/drawing/2014/main" id="{B7A7036C-AB11-4A53-A8E2-3CE9100195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43005" y="1779221"/>
            <a:ext cx="7210425" cy="5650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59518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15" name="AutoShape 15"/>
          <p:cNvSpPr/>
          <p:nvPr/>
        </p:nvSpPr>
        <p:spPr>
          <a:xfrm>
            <a:off x="16470601" y="9035533"/>
            <a:ext cx="765659" cy="171371"/>
          </a:xfrm>
          <a:prstGeom prst="rect">
            <a:avLst/>
          </a:prstGeom>
          <a:solidFill>
            <a:srgbClr val="35382F"/>
          </a:solidFill>
        </p:spPr>
      </p:sp>
      <p:sp>
        <p:nvSpPr>
          <p:cNvPr id="3" name="Rectangle 3">
            <a:extLst>
              <a:ext uri="{FF2B5EF4-FFF2-40B4-BE49-F238E27FC236}">
                <a16:creationId xmlns:a16="http://schemas.microsoft.com/office/drawing/2014/main" id="{D4C25E41-8C2A-4389-A1AC-44F3CC786776}"/>
              </a:ext>
            </a:extLst>
          </p:cNvPr>
          <p:cNvSpPr>
            <a:spLocks noChangeArrowheads="1"/>
          </p:cNvSpPr>
          <p:nvPr/>
        </p:nvSpPr>
        <p:spPr bwMode="auto">
          <a:xfrm>
            <a:off x="863600" y="4892675"/>
            <a:ext cx="1828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r>
              <a:rPr kumimoji="0" lang="en-US" altLang="en-US" sz="9300" b="0" i="0" u="none" strike="noStrike" cap="none" normalizeH="0" baseline="0">
                <a:ln>
                  <a:noFill/>
                </a:ln>
                <a:solidFill>
                  <a:schemeClr val="tx1"/>
                </a:solidFill>
                <a:effectLst/>
                <a:latin typeface="Arial" panose="020B0604020202020204" pitchFamily="34" charset="0"/>
              </a:rPr>
              <a:t>              </a:t>
            </a: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FFFFFF"/>
                </a:solidFill>
                <a:effectLst/>
                <a:latin typeface="Georgia" panose="02040502050405020303" pitchFamily="18" charset="0"/>
              </a:rPr>
              <a:t>IoU &gt;= 0.5</a:t>
            </a:r>
            <a:endParaRPr kumimoji="0" lang="en-US" altLang="en-US" sz="12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  </a:t>
            </a:r>
            <a:r>
              <a:rPr kumimoji="0" lang="en-US" altLang="en-US" sz="12000" b="0" i="0" u="none" strike="noStrike" cap="none" normalizeH="0" baseline="0">
                <a:ln>
                  <a:noFill/>
                </a:ln>
                <a:solidFill>
                  <a:schemeClr val="tx1"/>
                </a:solidFill>
                <a:effectLst/>
                <a:latin typeface="Arial" panose="020B0604020202020204" pitchFamily="34" charset="0"/>
              </a:rPr>
              <a:t>            </a:t>
            </a: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FFFFFF"/>
                </a:solidFill>
                <a:effectLst/>
                <a:latin typeface="Georgia" panose="02040502050405020303" pitchFamily="18" charset="0"/>
              </a:rPr>
              <a:t>IoU &lt; 0.5</a:t>
            </a:r>
            <a:endParaRPr kumimoji="0" lang="en-US" altLang="en-US" sz="12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3316" name="Picture 4">
            <a:extLst>
              <a:ext uri="{FF2B5EF4-FFF2-40B4-BE49-F238E27FC236}">
                <a16:creationId xmlns:a16="http://schemas.microsoft.com/office/drawing/2014/main" id="{CCC5D349-94EB-46BF-8FC9-41F0048611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342900"/>
            <a:ext cx="10423557" cy="3481959"/>
          </a:xfrm>
          <a:prstGeom prst="rect">
            <a:avLst/>
          </a:prstGeom>
          <a:noFill/>
          <a:extLst>
            <a:ext uri="{909E8E84-426E-40DD-AFC4-6F175D3DCCD1}">
              <a14:hiddenFill xmlns:a14="http://schemas.microsoft.com/office/drawing/2010/main">
                <a:solidFill>
                  <a:srgbClr val="FFFFFF"/>
                </a:solidFill>
              </a14:hiddenFill>
            </a:ext>
          </a:extLst>
        </p:spPr>
      </p:pic>
      <p:pic>
        <p:nvPicPr>
          <p:cNvPr id="13317" name="Picture 5">
            <a:extLst>
              <a:ext uri="{FF2B5EF4-FFF2-40B4-BE49-F238E27FC236}">
                <a16:creationId xmlns:a16="http://schemas.microsoft.com/office/drawing/2014/main" id="{B1814AE8-3E85-41D1-9625-31EC9A4F63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4230117"/>
            <a:ext cx="10423557" cy="44640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B9E8179-FB3F-4BD5-A2E3-53CE4B7BDA88}"/>
              </a:ext>
            </a:extLst>
          </p:cNvPr>
          <p:cNvSpPr txBox="1"/>
          <p:nvPr/>
        </p:nvSpPr>
        <p:spPr>
          <a:xfrm>
            <a:off x="12306967" y="2324100"/>
            <a:ext cx="7092242" cy="1028423"/>
          </a:xfrm>
          <a:prstGeom prst="rect">
            <a:avLst/>
          </a:prstGeom>
        </p:spPr>
        <p:txBody>
          <a:bodyPr wrap="square" lIns="0" tIns="0" rIns="0" bIns="0" rtlCol="0" anchor="t">
            <a:spAutoFit/>
          </a:bodyPr>
          <a:lstStyle/>
          <a:p>
            <a:pPr algn="just">
              <a:lnSpc>
                <a:spcPts val="4200"/>
              </a:lnSpc>
            </a:pPr>
            <a:r>
              <a:rPr lang="en-US" sz="2800" spc="56" dirty="0" err="1">
                <a:solidFill>
                  <a:srgbClr val="35382F"/>
                </a:solidFill>
                <a:latin typeface="Raleway"/>
              </a:rPr>
              <a:t>IoU</a:t>
            </a:r>
            <a:r>
              <a:rPr lang="en-US" sz="2800" spc="56" dirty="0">
                <a:solidFill>
                  <a:srgbClr val="35382F"/>
                </a:solidFill>
                <a:latin typeface="Raleway"/>
              </a:rPr>
              <a:t> &gt;= 0.5</a:t>
            </a:r>
          </a:p>
          <a:p>
            <a:pPr marL="457200" indent="-457200" algn="just">
              <a:lnSpc>
                <a:spcPts val="4200"/>
              </a:lnSpc>
              <a:buFont typeface="Arial" panose="020B0604020202020204" pitchFamily="34" charset="0"/>
              <a:buChar char="•"/>
            </a:pPr>
            <a:endParaRPr lang="en-US" sz="2800" spc="56" dirty="0">
              <a:solidFill>
                <a:srgbClr val="35382F"/>
              </a:solidFill>
              <a:latin typeface="Raleway"/>
            </a:endParaRPr>
          </a:p>
        </p:txBody>
      </p:sp>
      <p:sp>
        <p:nvSpPr>
          <p:cNvPr id="11" name="TextBox 10">
            <a:extLst>
              <a:ext uri="{FF2B5EF4-FFF2-40B4-BE49-F238E27FC236}">
                <a16:creationId xmlns:a16="http://schemas.microsoft.com/office/drawing/2014/main" id="{07C62336-7B3E-4E63-A6A8-97DE2A1B08C0}"/>
              </a:ext>
            </a:extLst>
          </p:cNvPr>
          <p:cNvSpPr txBox="1"/>
          <p:nvPr/>
        </p:nvSpPr>
        <p:spPr>
          <a:xfrm>
            <a:off x="12306967" y="6610488"/>
            <a:ext cx="7092242" cy="1028423"/>
          </a:xfrm>
          <a:prstGeom prst="rect">
            <a:avLst/>
          </a:prstGeom>
        </p:spPr>
        <p:txBody>
          <a:bodyPr wrap="square" lIns="0" tIns="0" rIns="0" bIns="0" rtlCol="0" anchor="t">
            <a:spAutoFit/>
          </a:bodyPr>
          <a:lstStyle/>
          <a:p>
            <a:pPr algn="just">
              <a:lnSpc>
                <a:spcPts val="4200"/>
              </a:lnSpc>
            </a:pPr>
            <a:r>
              <a:rPr lang="en-US" sz="2800" spc="56" dirty="0" err="1">
                <a:solidFill>
                  <a:srgbClr val="35382F"/>
                </a:solidFill>
                <a:latin typeface="Raleway"/>
              </a:rPr>
              <a:t>IoU</a:t>
            </a:r>
            <a:r>
              <a:rPr lang="en-US" sz="2800" spc="56" dirty="0">
                <a:solidFill>
                  <a:srgbClr val="35382F"/>
                </a:solidFill>
                <a:latin typeface="Raleway"/>
              </a:rPr>
              <a:t> </a:t>
            </a:r>
            <a:r>
              <a:rPr lang="vi-VN" sz="2800" spc="56" dirty="0">
                <a:solidFill>
                  <a:srgbClr val="35382F"/>
                </a:solidFill>
                <a:latin typeface="Raleway"/>
              </a:rPr>
              <a:t>&lt;</a:t>
            </a:r>
            <a:r>
              <a:rPr lang="en-US" sz="2800" spc="56" dirty="0">
                <a:solidFill>
                  <a:srgbClr val="35382F"/>
                </a:solidFill>
                <a:latin typeface="Raleway"/>
              </a:rPr>
              <a:t> 0.5</a:t>
            </a:r>
          </a:p>
          <a:p>
            <a:pPr marL="457200" indent="-457200" algn="just">
              <a:lnSpc>
                <a:spcPts val="4200"/>
              </a:lnSpc>
              <a:buFont typeface="Arial" panose="020B0604020202020204" pitchFamily="34" charset="0"/>
              <a:buChar char="•"/>
            </a:pPr>
            <a:endParaRPr lang="en-US" sz="2800" spc="56" dirty="0">
              <a:solidFill>
                <a:srgbClr val="35382F"/>
              </a:solidFill>
              <a:latin typeface="Raleway"/>
            </a:endParaRPr>
          </a:p>
        </p:txBody>
      </p:sp>
    </p:spTree>
    <p:extLst>
      <p:ext uri="{BB962C8B-B14F-4D97-AF65-F5344CB8AC3E}">
        <p14:creationId xmlns:p14="http://schemas.microsoft.com/office/powerpoint/2010/main" val="14123435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15" name="AutoShape 15"/>
          <p:cNvSpPr/>
          <p:nvPr/>
        </p:nvSpPr>
        <p:spPr>
          <a:xfrm>
            <a:off x="16470601" y="9035533"/>
            <a:ext cx="765659" cy="171371"/>
          </a:xfrm>
          <a:prstGeom prst="rect">
            <a:avLst/>
          </a:prstGeom>
          <a:solidFill>
            <a:srgbClr val="35382F"/>
          </a:solidFill>
        </p:spPr>
      </p:sp>
      <p:sp>
        <p:nvSpPr>
          <p:cNvPr id="8" name="TextBox 7">
            <a:extLst>
              <a:ext uri="{FF2B5EF4-FFF2-40B4-BE49-F238E27FC236}">
                <a16:creationId xmlns:a16="http://schemas.microsoft.com/office/drawing/2014/main" id="{FDDDEDFD-81F3-41E7-870E-69C1ACA61720}"/>
              </a:ext>
            </a:extLst>
          </p:cNvPr>
          <p:cNvSpPr txBox="1"/>
          <p:nvPr/>
        </p:nvSpPr>
        <p:spPr>
          <a:xfrm>
            <a:off x="2057400" y="2799219"/>
            <a:ext cx="14185769" cy="2105641"/>
          </a:xfrm>
          <a:prstGeom prst="rect">
            <a:avLst/>
          </a:prstGeom>
        </p:spPr>
        <p:txBody>
          <a:bodyPr wrap="square" lIns="0" tIns="0" rIns="0" bIns="0" rtlCol="0" anchor="t">
            <a:spAutoFit/>
          </a:bodyPr>
          <a:lstStyle/>
          <a:p>
            <a:pPr marL="457200" indent="-457200" algn="just">
              <a:lnSpc>
                <a:spcPts val="4200"/>
              </a:lnSpc>
              <a:buFont typeface="Arial" panose="020B0604020202020204" pitchFamily="34" charset="0"/>
              <a:buChar char="•"/>
            </a:pPr>
            <a:r>
              <a:rPr lang="en-US" sz="2800" spc="56" dirty="0" err="1">
                <a:solidFill>
                  <a:srgbClr val="35382F"/>
                </a:solidFill>
                <a:latin typeface="Raleway"/>
              </a:rPr>
              <a:t>IoU</a:t>
            </a:r>
            <a:r>
              <a:rPr lang="en-US" sz="2800" spc="56" dirty="0">
                <a:solidFill>
                  <a:srgbClr val="35382F"/>
                </a:solidFill>
                <a:latin typeface="Raleway"/>
              </a:rPr>
              <a:t> determined =&gt; Precision Recall Curve =&gt; Average Precision =&gt; mean Average Precision</a:t>
            </a:r>
          </a:p>
          <a:p>
            <a:pPr marL="457200" indent="-457200" algn="just">
              <a:lnSpc>
                <a:spcPts val="4200"/>
              </a:lnSpc>
              <a:buFont typeface="Arial" panose="020B0604020202020204" pitchFamily="34" charset="0"/>
              <a:buChar char="•"/>
            </a:pPr>
            <a:r>
              <a:rPr lang="en-US" sz="2800" spc="56" dirty="0">
                <a:solidFill>
                  <a:srgbClr val="35382F"/>
                </a:solidFill>
                <a:latin typeface="Raleway"/>
              </a:rPr>
              <a:t>Results expected to be between 0.5 and &lt; 1</a:t>
            </a:r>
          </a:p>
          <a:p>
            <a:pPr marL="457200" indent="-457200" algn="just">
              <a:lnSpc>
                <a:spcPts val="4200"/>
              </a:lnSpc>
              <a:buFont typeface="Arial" panose="020B0604020202020204" pitchFamily="34" charset="0"/>
              <a:buChar char="•"/>
            </a:pPr>
            <a:endParaRPr lang="en-US" sz="2800" spc="56" dirty="0">
              <a:solidFill>
                <a:srgbClr val="35382F"/>
              </a:solidFill>
              <a:latin typeface="Raleway"/>
            </a:endParaRPr>
          </a:p>
        </p:txBody>
      </p:sp>
    </p:spTree>
    <p:extLst>
      <p:ext uri="{BB962C8B-B14F-4D97-AF65-F5344CB8AC3E}">
        <p14:creationId xmlns:p14="http://schemas.microsoft.com/office/powerpoint/2010/main" val="3074347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grpSp>
        <p:nvGrpSpPr>
          <p:cNvPr id="2" name="Group 2"/>
          <p:cNvGrpSpPr/>
          <p:nvPr/>
        </p:nvGrpSpPr>
        <p:grpSpPr>
          <a:xfrm>
            <a:off x="3091745" y="0"/>
            <a:ext cx="8915400" cy="10287000"/>
            <a:chOff x="0" y="0"/>
            <a:chExt cx="11887200" cy="13716000"/>
          </a:xfrm>
        </p:grpSpPr>
        <p:pic>
          <p:nvPicPr>
            <p:cNvPr id="3" name="Picture 3"/>
            <p:cNvPicPr>
              <a:picLocks noChangeAspect="1"/>
            </p:cNvPicPr>
            <p:nvPr/>
          </p:nvPicPr>
          <p:blipFill rotWithShape="1">
            <a:blip r:embed="rId2">
              <a:extLst>
                <a:ext uri="{28A0092B-C50C-407E-A947-70E740481C1C}">
                  <a14:useLocalDpi xmlns:a14="http://schemas.microsoft.com/office/drawing/2010/main" val="0"/>
                </a:ext>
              </a:extLst>
            </a:blip>
            <a:srcRect l="44288" t="-123" r="34276" b="123"/>
            <a:stretch/>
          </p:blipFill>
          <p:spPr>
            <a:xfrm>
              <a:off x="0" y="0"/>
              <a:ext cx="5880100" cy="13716000"/>
            </a:xfrm>
            <a:prstGeom prst="rect">
              <a:avLst/>
            </a:prstGeom>
          </p:spPr>
        </p:pic>
        <p:pic>
          <p:nvPicPr>
            <p:cNvPr id="4" name="Picture 4"/>
            <p:cNvPicPr>
              <a:picLocks noChangeAspect="1"/>
            </p:cNvPicPr>
            <p:nvPr/>
          </p:nvPicPr>
          <p:blipFill>
            <a:blip r:embed="rId3">
              <a:extLst>
                <a:ext uri="{28A0092B-C50C-407E-A947-70E740481C1C}">
                  <a14:useLocalDpi xmlns:a14="http://schemas.microsoft.com/office/drawing/2010/main" val="0"/>
                </a:ext>
              </a:extLst>
            </a:blip>
            <a:srcRect l="17547" r="17547"/>
            <a:stretch/>
          </p:blipFill>
          <p:spPr>
            <a:xfrm>
              <a:off x="6007100" y="0"/>
              <a:ext cx="5880100" cy="6794500"/>
            </a:xfrm>
            <a:prstGeom prst="rect">
              <a:avLst/>
            </a:prstGeom>
          </p:spPr>
        </p:pic>
        <p:pic>
          <p:nvPicPr>
            <p:cNvPr id="5" name="Picture 5"/>
            <p:cNvPicPr>
              <a:picLocks noChangeAspect="1"/>
            </p:cNvPicPr>
            <p:nvPr/>
          </p:nvPicPr>
          <p:blipFill rotWithShape="1">
            <a:blip r:embed="rId4">
              <a:extLst>
                <a:ext uri="{28A0092B-C50C-407E-A947-70E740481C1C}">
                  <a14:useLocalDpi xmlns:a14="http://schemas.microsoft.com/office/drawing/2010/main" val="0"/>
                </a:ext>
              </a:extLst>
            </a:blip>
            <a:srcRect l="30602" r="11674"/>
            <a:stretch/>
          </p:blipFill>
          <p:spPr>
            <a:xfrm>
              <a:off x="6007100" y="6921500"/>
              <a:ext cx="5880100" cy="6794500"/>
            </a:xfrm>
            <a:prstGeom prst="rect">
              <a:avLst/>
            </a:prstGeom>
          </p:spPr>
        </p:pic>
      </p:grpSp>
      <p:sp>
        <p:nvSpPr>
          <p:cNvPr id="6" name="TextBox 6"/>
          <p:cNvSpPr txBox="1"/>
          <p:nvPr/>
        </p:nvSpPr>
        <p:spPr>
          <a:xfrm rot="-5400000">
            <a:off x="-2147930" y="4195804"/>
            <a:ext cx="6829510" cy="495300"/>
          </a:xfrm>
          <a:prstGeom prst="rect">
            <a:avLst/>
          </a:prstGeom>
        </p:spPr>
        <p:txBody>
          <a:bodyPr lIns="0" tIns="0" rIns="0" bIns="0" rtlCol="0" anchor="t">
            <a:spAutoFit/>
          </a:bodyPr>
          <a:lstStyle/>
          <a:p>
            <a:pPr algn="r">
              <a:lnSpc>
                <a:spcPts val="3840"/>
              </a:lnSpc>
            </a:pPr>
            <a:r>
              <a:rPr lang="vi-VN" sz="3200" spc="160" dirty="0">
                <a:solidFill>
                  <a:srgbClr val="35382F"/>
                </a:solidFill>
                <a:latin typeface="Raleway Bold"/>
              </a:rPr>
              <a:t>ATI FALL 2020</a:t>
            </a:r>
            <a:endParaRPr lang="en-US" sz="3200" spc="160" dirty="0">
              <a:solidFill>
                <a:srgbClr val="35382F"/>
              </a:solidFill>
              <a:latin typeface="Raleway Bold"/>
            </a:endParaRPr>
          </a:p>
        </p:txBody>
      </p:sp>
      <p:sp>
        <p:nvSpPr>
          <p:cNvPr id="8" name="AutoShape 8"/>
          <p:cNvSpPr/>
          <p:nvPr/>
        </p:nvSpPr>
        <p:spPr>
          <a:xfrm>
            <a:off x="1028700" y="9086929"/>
            <a:ext cx="765659" cy="171371"/>
          </a:xfrm>
          <a:prstGeom prst="rect">
            <a:avLst/>
          </a:prstGeom>
          <a:solidFill>
            <a:srgbClr val="35382F"/>
          </a:solidFill>
        </p:spPr>
      </p:sp>
      <p:sp>
        <p:nvSpPr>
          <p:cNvPr id="9" name="AutoShape 9"/>
          <p:cNvSpPr/>
          <p:nvPr/>
        </p:nvSpPr>
        <p:spPr>
          <a:xfrm>
            <a:off x="12877800" y="1028700"/>
            <a:ext cx="4381500" cy="38100"/>
          </a:xfrm>
          <a:prstGeom prst="rect">
            <a:avLst/>
          </a:prstGeom>
          <a:solidFill>
            <a:srgbClr val="35382F"/>
          </a:solidFill>
        </p:spPr>
      </p:sp>
      <p:sp>
        <p:nvSpPr>
          <p:cNvPr id="10" name="TextBox 3">
            <a:extLst>
              <a:ext uri="{FF2B5EF4-FFF2-40B4-BE49-F238E27FC236}">
                <a16:creationId xmlns:a16="http://schemas.microsoft.com/office/drawing/2014/main" id="{B6288E57-05B1-4A8C-9A05-0E48CB45F563}"/>
              </a:ext>
            </a:extLst>
          </p:cNvPr>
          <p:cNvSpPr txBox="1"/>
          <p:nvPr/>
        </p:nvSpPr>
        <p:spPr>
          <a:xfrm>
            <a:off x="10948105" y="4443454"/>
            <a:ext cx="8496300" cy="1022203"/>
          </a:xfrm>
          <a:prstGeom prst="rect">
            <a:avLst/>
          </a:prstGeom>
        </p:spPr>
        <p:txBody>
          <a:bodyPr wrap="square" lIns="0" tIns="0" rIns="0" bIns="0" rtlCol="0" anchor="t">
            <a:spAutoFit/>
          </a:bodyPr>
          <a:lstStyle/>
          <a:p>
            <a:pPr marL="0" marR="0" lvl="0" indent="0" algn="ctr" defTabSz="914400" rtl="0" eaLnBrk="1" fontAlgn="auto" latinLnBrk="0" hangingPunct="1">
              <a:lnSpc>
                <a:spcPts val="8704"/>
              </a:lnSpc>
              <a:spcBef>
                <a:spcPts val="0"/>
              </a:spcBef>
              <a:spcAft>
                <a:spcPts val="0"/>
              </a:spcAft>
              <a:buClrTx/>
              <a:buSzTx/>
              <a:buFontTx/>
              <a:buNone/>
              <a:tabLst/>
              <a:defRPr/>
            </a:pPr>
            <a:r>
              <a:rPr kumimoji="0" lang="vi-VN" sz="6400" b="0" i="0" u="none" strike="noStrike" kern="1200" cap="none" spc="64" normalizeH="0" baseline="0" noProof="0" dirty="0">
                <a:ln>
                  <a:noFill/>
                </a:ln>
                <a:solidFill>
                  <a:srgbClr val="35382F"/>
                </a:solidFill>
                <a:effectLst/>
                <a:uLnTx/>
                <a:uFillTx/>
                <a:latin typeface="Playfair Display Italics"/>
                <a:ea typeface="+mn-ea"/>
                <a:cs typeface="+mn-cs"/>
              </a:rPr>
              <a:t>THANKS!</a:t>
            </a:r>
            <a:endParaRPr kumimoji="0" lang="en-US" sz="6400" b="0" i="0" u="none" strike="noStrike" kern="1200" cap="none" spc="64" normalizeH="0" baseline="0" noProof="0" dirty="0">
              <a:ln>
                <a:noFill/>
              </a:ln>
              <a:solidFill>
                <a:srgbClr val="35382F"/>
              </a:solidFill>
              <a:effectLst/>
              <a:uLnTx/>
              <a:uFillTx/>
              <a:latin typeface="Playfair Display Italics"/>
              <a:ea typeface="+mn-ea"/>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3" name="TextBox 3"/>
          <p:cNvSpPr txBox="1"/>
          <p:nvPr/>
        </p:nvSpPr>
        <p:spPr>
          <a:xfrm>
            <a:off x="9326961" y="3378248"/>
            <a:ext cx="8496300" cy="2137893"/>
          </a:xfrm>
          <a:prstGeom prst="rect">
            <a:avLst/>
          </a:prstGeom>
        </p:spPr>
        <p:txBody>
          <a:bodyPr wrap="square" lIns="0" tIns="0" rIns="0" bIns="0" rtlCol="0" anchor="t">
            <a:spAutoFit/>
          </a:bodyPr>
          <a:lstStyle/>
          <a:p>
            <a:pPr algn="ctr">
              <a:lnSpc>
                <a:spcPts val="8704"/>
              </a:lnSpc>
            </a:pPr>
            <a:r>
              <a:rPr lang="vi-VN" sz="6400" spc="64" dirty="0">
                <a:solidFill>
                  <a:srgbClr val="35382F"/>
                </a:solidFill>
                <a:latin typeface="Playfair Display Italics"/>
              </a:rPr>
              <a:t>01 </a:t>
            </a:r>
          </a:p>
          <a:p>
            <a:pPr algn="ctr">
              <a:lnSpc>
                <a:spcPts val="8704"/>
              </a:lnSpc>
            </a:pPr>
            <a:r>
              <a:rPr lang="vi-VN" sz="6400" spc="64" dirty="0">
                <a:solidFill>
                  <a:srgbClr val="35382F"/>
                </a:solidFill>
                <a:latin typeface="Playfair Display Italics"/>
              </a:rPr>
              <a:t>DATA PROCESSING</a:t>
            </a:r>
            <a:endParaRPr lang="en-US" sz="6400" spc="64" dirty="0">
              <a:solidFill>
                <a:srgbClr val="35382F"/>
              </a:solidFill>
              <a:latin typeface="Playfair Display Italics"/>
            </a:endParaRPr>
          </a:p>
        </p:txBody>
      </p:sp>
      <p:sp>
        <p:nvSpPr>
          <p:cNvPr id="5" name="TextBox 5"/>
          <p:cNvSpPr txBox="1"/>
          <p:nvPr/>
        </p:nvSpPr>
        <p:spPr>
          <a:xfrm rot="-5400000">
            <a:off x="-2370818" y="4418692"/>
            <a:ext cx="7275284" cy="495300"/>
          </a:xfrm>
          <a:prstGeom prst="rect">
            <a:avLst/>
          </a:prstGeom>
        </p:spPr>
        <p:txBody>
          <a:bodyPr lIns="0" tIns="0" rIns="0" bIns="0" rtlCol="0" anchor="t">
            <a:spAutoFit/>
          </a:bodyPr>
          <a:lstStyle/>
          <a:p>
            <a:pPr algn="r">
              <a:lnSpc>
                <a:spcPts val="3840"/>
              </a:lnSpc>
            </a:pPr>
            <a:r>
              <a:rPr lang="vi-VN" sz="3200" spc="160" dirty="0">
                <a:solidFill>
                  <a:srgbClr val="35382F"/>
                </a:solidFill>
                <a:latin typeface="Raleway Bold"/>
              </a:rPr>
              <a:t>ATI FALL 2020</a:t>
            </a:r>
            <a:endParaRPr lang="en-US" sz="3200" spc="160" dirty="0">
              <a:solidFill>
                <a:srgbClr val="35382F"/>
              </a:solidFill>
              <a:latin typeface="Raleway Bold"/>
            </a:endParaRPr>
          </a:p>
        </p:txBody>
      </p:sp>
      <p:pic>
        <p:nvPicPr>
          <p:cNvPr id="6" name="Picture 6"/>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30678" r="30678"/>
          <a:stretch/>
        </p:blipFill>
        <p:spPr>
          <a:xfrm>
            <a:off x="2917238" y="-613026"/>
            <a:ext cx="5722083" cy="9871326"/>
          </a:xfrm>
          <a:prstGeom prst="rect">
            <a:avLst/>
          </a:prstGeom>
        </p:spPr>
      </p:pic>
      <p:sp>
        <p:nvSpPr>
          <p:cNvPr id="7" name="AutoShape 7"/>
          <p:cNvSpPr/>
          <p:nvPr/>
        </p:nvSpPr>
        <p:spPr>
          <a:xfrm>
            <a:off x="1028700" y="9206905"/>
            <a:ext cx="765659" cy="171371"/>
          </a:xfrm>
          <a:prstGeom prst="rect">
            <a:avLst/>
          </a:prstGeom>
          <a:solidFill>
            <a:srgbClr val="35382F"/>
          </a:solidFill>
        </p:spPr>
      </p:sp>
      <p:sp>
        <p:nvSpPr>
          <p:cNvPr id="8" name="AutoShape 8"/>
          <p:cNvSpPr/>
          <p:nvPr/>
        </p:nvSpPr>
        <p:spPr>
          <a:xfrm>
            <a:off x="9326961" y="1100621"/>
            <a:ext cx="7932339" cy="34210"/>
          </a:xfrm>
          <a:prstGeom prst="rect">
            <a:avLst/>
          </a:prstGeom>
          <a:solidFill>
            <a:srgbClr val="35382F"/>
          </a:solid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090719" y="1028700"/>
            <a:ext cx="7168581" cy="1102866"/>
          </a:xfrm>
          <a:prstGeom prst="rect">
            <a:avLst/>
          </a:prstGeom>
        </p:spPr>
        <p:txBody>
          <a:bodyPr lIns="0" tIns="0" rIns="0" bIns="0" rtlCol="0" anchor="t">
            <a:spAutoFit/>
          </a:bodyPr>
          <a:lstStyle/>
          <a:p>
            <a:pPr algn="r">
              <a:lnSpc>
                <a:spcPts val="8640"/>
              </a:lnSpc>
            </a:pPr>
            <a:r>
              <a:rPr lang="vi-VN" sz="7200" spc="72" dirty="0">
                <a:solidFill>
                  <a:srgbClr val="35382F"/>
                </a:solidFill>
                <a:latin typeface="Playfair Display Bold"/>
              </a:rPr>
              <a:t>Blurred images</a:t>
            </a:r>
            <a:endParaRPr lang="en-US" sz="7200" spc="72" dirty="0">
              <a:solidFill>
                <a:srgbClr val="35382F"/>
              </a:solidFill>
              <a:latin typeface="Playfair Display Bold"/>
            </a:endParaRPr>
          </a:p>
        </p:txBody>
      </p:sp>
      <p:sp>
        <p:nvSpPr>
          <p:cNvPr id="3" name="TextBox 3"/>
          <p:cNvSpPr txBox="1"/>
          <p:nvPr/>
        </p:nvSpPr>
        <p:spPr>
          <a:xfrm rot="-5400000">
            <a:off x="-1365918" y="3660674"/>
            <a:ext cx="5751261" cy="487313"/>
          </a:xfrm>
          <a:prstGeom prst="rect">
            <a:avLst/>
          </a:prstGeom>
        </p:spPr>
        <p:txBody>
          <a:bodyPr lIns="0" tIns="0" rIns="0" bIns="0" rtlCol="0" anchor="t">
            <a:spAutoFit/>
          </a:bodyPr>
          <a:lstStyle/>
          <a:p>
            <a:pPr algn="r">
              <a:lnSpc>
                <a:spcPts val="3840"/>
              </a:lnSpc>
            </a:pPr>
            <a:r>
              <a:rPr lang="vi-VN" sz="3200" spc="160" dirty="0">
                <a:solidFill>
                  <a:srgbClr val="35382F"/>
                </a:solidFill>
                <a:latin typeface="Raleway Bold"/>
              </a:rPr>
              <a:t>ATI FALL 2020</a:t>
            </a:r>
            <a:endParaRPr lang="en-US" sz="3200" spc="160" dirty="0">
              <a:solidFill>
                <a:srgbClr val="35382F"/>
              </a:solidFill>
              <a:latin typeface="Raleway Bold"/>
            </a:endParaRPr>
          </a:p>
        </p:txBody>
      </p:sp>
      <p:sp>
        <p:nvSpPr>
          <p:cNvPr id="5" name="AutoShape 5"/>
          <p:cNvSpPr/>
          <p:nvPr/>
        </p:nvSpPr>
        <p:spPr>
          <a:xfrm>
            <a:off x="3619500" y="1028700"/>
            <a:ext cx="5574016" cy="38100"/>
          </a:xfrm>
          <a:prstGeom prst="rect">
            <a:avLst/>
          </a:prstGeom>
          <a:solidFill>
            <a:srgbClr val="35382F"/>
          </a:solidFill>
        </p:spPr>
      </p:sp>
      <p:pic>
        <p:nvPicPr>
          <p:cNvPr id="1026" name="Picture 2">
            <a:extLst>
              <a:ext uri="{FF2B5EF4-FFF2-40B4-BE49-F238E27FC236}">
                <a16:creationId xmlns:a16="http://schemas.microsoft.com/office/drawing/2014/main" id="{C85A7DC8-EF71-4C8C-9CBA-5B4F8AC11A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9210" y="1409700"/>
            <a:ext cx="5514790" cy="361595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7DAADD9A-8A2A-4757-87B8-FE822F5150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9500" y="5368559"/>
            <a:ext cx="5496619" cy="364321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5">
            <a:extLst>
              <a:ext uri="{FF2B5EF4-FFF2-40B4-BE49-F238E27FC236}">
                <a16:creationId xmlns:a16="http://schemas.microsoft.com/office/drawing/2014/main" id="{619B0D62-F3A3-4E81-B1FD-E1AFD445B894}"/>
              </a:ext>
            </a:extLst>
          </p:cNvPr>
          <p:cNvSpPr txBox="1"/>
          <p:nvPr/>
        </p:nvSpPr>
        <p:spPr>
          <a:xfrm>
            <a:off x="10551722" y="3467100"/>
            <a:ext cx="6246573" cy="3317511"/>
          </a:xfrm>
          <a:prstGeom prst="rect">
            <a:avLst/>
          </a:prstGeom>
        </p:spPr>
        <p:txBody>
          <a:bodyPr lIns="0" tIns="0" rIns="0" bIns="0" rtlCol="0" anchor="t">
            <a:spAutoFit/>
          </a:bodyPr>
          <a:lstStyle/>
          <a:p>
            <a:pPr marL="457200" indent="-457200">
              <a:lnSpc>
                <a:spcPct val="200000"/>
              </a:lnSpc>
              <a:buFont typeface="Arial" panose="020B0604020202020204" pitchFamily="34" charset="0"/>
              <a:buChar char="•"/>
            </a:pPr>
            <a:r>
              <a:rPr lang="en-US" sz="2800" spc="56" dirty="0">
                <a:solidFill>
                  <a:srgbClr val="35382F"/>
                </a:solidFill>
                <a:latin typeface="Raleway"/>
              </a:rPr>
              <a:t>Low contrast -&gt; Few edges</a:t>
            </a:r>
          </a:p>
          <a:p>
            <a:pPr marL="457200" indent="-457200">
              <a:lnSpc>
                <a:spcPct val="200000"/>
              </a:lnSpc>
              <a:buFont typeface="Arial" panose="020B0604020202020204" pitchFamily="34" charset="0"/>
              <a:buChar char="•"/>
            </a:pPr>
            <a:r>
              <a:rPr lang="en-US" sz="2800" spc="56" dirty="0">
                <a:solidFill>
                  <a:srgbClr val="35382F"/>
                </a:solidFill>
                <a:latin typeface="Raleway"/>
              </a:rPr>
              <a:t>Use function Laplacian() or OpenCV </a:t>
            </a:r>
            <a:r>
              <a:rPr lang="en-US" sz="2800" spc="56" dirty="0" err="1">
                <a:solidFill>
                  <a:srgbClr val="35382F"/>
                </a:solidFill>
                <a:latin typeface="Raleway"/>
              </a:rPr>
              <a:t>GaussianBlur</a:t>
            </a:r>
            <a:r>
              <a:rPr lang="en-US" sz="2800" spc="56" dirty="0">
                <a:solidFill>
                  <a:srgbClr val="35382F"/>
                </a:solidFill>
                <a:latin typeface="Raleway"/>
              </a:rPr>
              <a:t> to detect and sharpen blurred images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090719" y="1028700"/>
            <a:ext cx="7168581" cy="2205732"/>
          </a:xfrm>
          <a:prstGeom prst="rect">
            <a:avLst/>
          </a:prstGeom>
        </p:spPr>
        <p:txBody>
          <a:bodyPr lIns="0" tIns="0" rIns="0" bIns="0" rtlCol="0" anchor="t">
            <a:spAutoFit/>
          </a:bodyPr>
          <a:lstStyle/>
          <a:p>
            <a:pPr marL="0" marR="0" lvl="0" indent="0" algn="r" defTabSz="914400" rtl="0" eaLnBrk="1" fontAlgn="auto" latinLnBrk="0" hangingPunct="1">
              <a:lnSpc>
                <a:spcPts val="8640"/>
              </a:lnSpc>
              <a:spcBef>
                <a:spcPts val="0"/>
              </a:spcBef>
              <a:spcAft>
                <a:spcPts val="0"/>
              </a:spcAft>
              <a:buClrTx/>
              <a:buSzTx/>
              <a:buFontTx/>
              <a:buNone/>
              <a:tabLst/>
              <a:defRPr/>
            </a:pPr>
            <a:r>
              <a:rPr kumimoji="0" lang="vi-VN" sz="7200" b="0" i="0" u="none" strike="noStrike" kern="1200" cap="none" spc="72" normalizeH="0" baseline="0" noProof="0" dirty="0">
                <a:ln>
                  <a:noFill/>
                </a:ln>
                <a:solidFill>
                  <a:srgbClr val="35382F"/>
                </a:solidFill>
                <a:effectLst/>
                <a:uLnTx/>
                <a:uFillTx/>
                <a:latin typeface="Playfair Display Bold"/>
                <a:ea typeface="+mn-ea"/>
                <a:cs typeface="+mn-cs"/>
              </a:rPr>
              <a:t>Crop </a:t>
            </a:r>
            <a:r>
              <a:rPr kumimoji="0" lang="en-US" sz="7200" b="0" i="0" u="none" strike="noStrike" kern="1200" cap="none" spc="72" normalizeH="0" baseline="0" noProof="0" dirty="0">
                <a:ln>
                  <a:noFill/>
                </a:ln>
                <a:solidFill>
                  <a:srgbClr val="35382F"/>
                </a:solidFill>
                <a:effectLst/>
                <a:uLnTx/>
                <a:uFillTx/>
                <a:latin typeface="Playfair Display Bold"/>
                <a:ea typeface="+mn-ea"/>
                <a:cs typeface="+mn-cs"/>
              </a:rPr>
              <a:t>&amp;</a:t>
            </a:r>
            <a:r>
              <a:rPr kumimoji="0" lang="vi-VN" sz="7200" b="0" i="0" u="none" strike="noStrike" kern="1200" cap="none" spc="72" normalizeH="0" baseline="0" noProof="0" dirty="0">
                <a:ln>
                  <a:noFill/>
                </a:ln>
                <a:solidFill>
                  <a:srgbClr val="35382F"/>
                </a:solidFill>
                <a:effectLst/>
                <a:uLnTx/>
                <a:uFillTx/>
                <a:latin typeface="Playfair Display Bold"/>
                <a:ea typeface="+mn-ea"/>
                <a:cs typeface="+mn-cs"/>
              </a:rPr>
              <a:t> resize objects</a:t>
            </a:r>
            <a:endParaRPr kumimoji="0" lang="en-US" sz="7200" b="0" i="0" u="none" strike="noStrike" kern="1200" cap="none" spc="72" normalizeH="0" baseline="0" noProof="0" dirty="0">
              <a:ln>
                <a:noFill/>
              </a:ln>
              <a:solidFill>
                <a:srgbClr val="35382F"/>
              </a:solidFill>
              <a:effectLst/>
              <a:uLnTx/>
              <a:uFillTx/>
              <a:latin typeface="Playfair Display Bold"/>
              <a:ea typeface="+mn-ea"/>
              <a:cs typeface="+mn-cs"/>
            </a:endParaRPr>
          </a:p>
        </p:txBody>
      </p:sp>
      <p:sp>
        <p:nvSpPr>
          <p:cNvPr id="3" name="TextBox 3"/>
          <p:cNvSpPr txBox="1"/>
          <p:nvPr/>
        </p:nvSpPr>
        <p:spPr>
          <a:xfrm rot="-5400000">
            <a:off x="-1365918" y="3660674"/>
            <a:ext cx="5751261" cy="487313"/>
          </a:xfrm>
          <a:prstGeom prst="rect">
            <a:avLst/>
          </a:prstGeom>
        </p:spPr>
        <p:txBody>
          <a:bodyPr lIns="0" tIns="0" rIns="0" bIns="0" rtlCol="0" anchor="t">
            <a:spAutoFit/>
          </a:bodyPr>
          <a:lstStyle/>
          <a:p>
            <a:pPr marL="0" marR="0" lvl="0" indent="0" algn="r" defTabSz="914400" rtl="0" eaLnBrk="1" fontAlgn="auto" latinLnBrk="0" hangingPunct="1">
              <a:lnSpc>
                <a:spcPts val="3840"/>
              </a:lnSpc>
              <a:spcBef>
                <a:spcPts val="0"/>
              </a:spcBef>
              <a:spcAft>
                <a:spcPts val="0"/>
              </a:spcAft>
              <a:buClrTx/>
              <a:buSzTx/>
              <a:buFontTx/>
              <a:buNone/>
              <a:tabLst/>
              <a:defRPr/>
            </a:pPr>
            <a:r>
              <a:rPr kumimoji="0" lang="vi-VN" sz="3200" b="0" i="0" u="none" strike="noStrike" kern="1200" cap="none" spc="160" normalizeH="0" baseline="0" noProof="0" dirty="0">
                <a:ln>
                  <a:noFill/>
                </a:ln>
                <a:solidFill>
                  <a:srgbClr val="35382F"/>
                </a:solidFill>
                <a:effectLst/>
                <a:uLnTx/>
                <a:uFillTx/>
                <a:latin typeface="Raleway Bold"/>
                <a:ea typeface="+mn-ea"/>
                <a:cs typeface="+mn-cs"/>
              </a:rPr>
              <a:t>ATI FALL 2020</a:t>
            </a:r>
            <a:endParaRPr kumimoji="0" lang="en-US" sz="3200" b="0" i="0" u="none" strike="noStrike" kern="1200" cap="none" spc="160" normalizeH="0" baseline="0" noProof="0" dirty="0">
              <a:ln>
                <a:noFill/>
              </a:ln>
              <a:solidFill>
                <a:srgbClr val="35382F"/>
              </a:solidFill>
              <a:effectLst/>
              <a:uLnTx/>
              <a:uFillTx/>
              <a:latin typeface="Raleway Bold"/>
              <a:ea typeface="+mn-ea"/>
              <a:cs typeface="+mn-cs"/>
            </a:endParaRPr>
          </a:p>
        </p:txBody>
      </p:sp>
      <p:sp>
        <p:nvSpPr>
          <p:cNvPr id="5" name="AutoShape 5"/>
          <p:cNvSpPr/>
          <p:nvPr/>
        </p:nvSpPr>
        <p:spPr>
          <a:xfrm>
            <a:off x="3619500" y="1028700"/>
            <a:ext cx="5574016" cy="38100"/>
          </a:xfrm>
          <a:prstGeom prst="rect">
            <a:avLst/>
          </a:prstGeom>
          <a:solidFill>
            <a:srgbClr val="35382F"/>
          </a:solidFill>
        </p:spPr>
      </p:sp>
      <p:sp>
        <p:nvSpPr>
          <p:cNvPr id="8" name="TextBox 5">
            <a:extLst>
              <a:ext uri="{FF2B5EF4-FFF2-40B4-BE49-F238E27FC236}">
                <a16:creationId xmlns:a16="http://schemas.microsoft.com/office/drawing/2014/main" id="{619B0D62-F3A3-4E81-B1FD-E1AFD445B894}"/>
              </a:ext>
            </a:extLst>
          </p:cNvPr>
          <p:cNvSpPr txBox="1"/>
          <p:nvPr/>
        </p:nvSpPr>
        <p:spPr>
          <a:xfrm>
            <a:off x="10551722" y="3467100"/>
            <a:ext cx="6246573" cy="4179286"/>
          </a:xfrm>
          <a:prstGeom prst="rect">
            <a:avLst/>
          </a:prstGeom>
        </p:spPr>
        <p:txBody>
          <a:bodyPr lIns="0" tIns="0" rIns="0" bIns="0" rtlCol="0" anchor="t">
            <a:spAutoFit/>
          </a:bodyPr>
          <a:lstStyle/>
          <a:p>
            <a:pPr marL="457200" marR="0" lvl="0" indent="-457200" algn="l" defTabSz="914400" rtl="0"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Object detection process produces images with numerous size.</a:t>
            </a:r>
          </a:p>
          <a:p>
            <a:pPr marL="457200" marR="0" lvl="0" indent="-457200" algn="l" defTabSz="914400" rtl="0"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Crop object pictures and resize them all the same using OpenCV</a:t>
            </a:r>
          </a:p>
        </p:txBody>
      </p:sp>
      <p:pic>
        <p:nvPicPr>
          <p:cNvPr id="2050" name="Picture 2">
            <a:extLst>
              <a:ext uri="{FF2B5EF4-FFF2-40B4-BE49-F238E27FC236}">
                <a16:creationId xmlns:a16="http://schemas.microsoft.com/office/drawing/2014/main" id="{D9044CC7-B461-4AB3-8999-645A228F76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2217" y="3467100"/>
            <a:ext cx="7168581" cy="4680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5612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10090719" y="1028700"/>
            <a:ext cx="7168581" cy="1102866"/>
          </a:xfrm>
          <a:prstGeom prst="rect">
            <a:avLst/>
          </a:prstGeom>
        </p:spPr>
        <p:txBody>
          <a:bodyPr lIns="0" tIns="0" rIns="0" bIns="0" rtlCol="0" anchor="t">
            <a:spAutoFit/>
          </a:bodyPr>
          <a:lstStyle/>
          <a:p>
            <a:pPr marL="0" marR="0" lvl="0" indent="0" algn="r" defTabSz="914400" rtl="0" eaLnBrk="1" fontAlgn="auto" latinLnBrk="0" hangingPunct="1">
              <a:lnSpc>
                <a:spcPts val="8640"/>
              </a:lnSpc>
              <a:spcBef>
                <a:spcPts val="0"/>
              </a:spcBef>
              <a:spcAft>
                <a:spcPts val="0"/>
              </a:spcAft>
              <a:buClrTx/>
              <a:buSzTx/>
              <a:buFontTx/>
              <a:buNone/>
              <a:tabLst/>
              <a:defRPr/>
            </a:pPr>
            <a:r>
              <a:rPr kumimoji="0" lang="en-US" sz="7200" b="0" i="0" u="none" strike="noStrike" kern="1200" cap="none" spc="72" normalizeH="0" baseline="0" noProof="0" dirty="0">
                <a:ln>
                  <a:noFill/>
                </a:ln>
                <a:solidFill>
                  <a:srgbClr val="35382F"/>
                </a:solidFill>
                <a:effectLst/>
                <a:uLnTx/>
                <a:uFillTx/>
                <a:latin typeface="Playfair Display Bold"/>
                <a:ea typeface="+mn-ea"/>
                <a:cs typeface="+mn-cs"/>
              </a:rPr>
              <a:t>Prepare text file</a:t>
            </a:r>
          </a:p>
        </p:txBody>
      </p:sp>
      <p:sp>
        <p:nvSpPr>
          <p:cNvPr id="3" name="TextBox 3"/>
          <p:cNvSpPr txBox="1"/>
          <p:nvPr/>
        </p:nvSpPr>
        <p:spPr>
          <a:xfrm rot="-5400000">
            <a:off x="-1365918" y="3660674"/>
            <a:ext cx="5751261" cy="487313"/>
          </a:xfrm>
          <a:prstGeom prst="rect">
            <a:avLst/>
          </a:prstGeom>
        </p:spPr>
        <p:txBody>
          <a:bodyPr lIns="0" tIns="0" rIns="0" bIns="0" rtlCol="0" anchor="t">
            <a:spAutoFit/>
          </a:bodyPr>
          <a:lstStyle/>
          <a:p>
            <a:pPr marL="0" marR="0" lvl="0" indent="0" algn="r" defTabSz="914400" rtl="0" eaLnBrk="1" fontAlgn="auto" latinLnBrk="0" hangingPunct="1">
              <a:lnSpc>
                <a:spcPts val="3840"/>
              </a:lnSpc>
              <a:spcBef>
                <a:spcPts val="0"/>
              </a:spcBef>
              <a:spcAft>
                <a:spcPts val="0"/>
              </a:spcAft>
              <a:buClrTx/>
              <a:buSzTx/>
              <a:buFontTx/>
              <a:buNone/>
              <a:tabLst/>
              <a:defRPr/>
            </a:pPr>
            <a:r>
              <a:rPr kumimoji="0" lang="vi-VN" sz="3200" b="0" i="0" u="none" strike="noStrike" kern="1200" cap="none" spc="160" normalizeH="0" baseline="0" noProof="0" dirty="0">
                <a:ln>
                  <a:noFill/>
                </a:ln>
                <a:solidFill>
                  <a:srgbClr val="35382F"/>
                </a:solidFill>
                <a:effectLst/>
                <a:uLnTx/>
                <a:uFillTx/>
                <a:latin typeface="Raleway Bold"/>
                <a:ea typeface="+mn-ea"/>
                <a:cs typeface="+mn-cs"/>
              </a:rPr>
              <a:t>ATI FALL 2020</a:t>
            </a:r>
            <a:endParaRPr kumimoji="0" lang="en-US" sz="3200" b="0" i="0" u="none" strike="noStrike" kern="1200" cap="none" spc="160" normalizeH="0" baseline="0" noProof="0" dirty="0">
              <a:ln>
                <a:noFill/>
              </a:ln>
              <a:solidFill>
                <a:srgbClr val="35382F"/>
              </a:solidFill>
              <a:effectLst/>
              <a:uLnTx/>
              <a:uFillTx/>
              <a:latin typeface="Raleway Bold"/>
              <a:ea typeface="+mn-ea"/>
              <a:cs typeface="+mn-cs"/>
            </a:endParaRPr>
          </a:p>
        </p:txBody>
      </p:sp>
      <p:sp>
        <p:nvSpPr>
          <p:cNvPr id="5" name="AutoShape 5"/>
          <p:cNvSpPr/>
          <p:nvPr/>
        </p:nvSpPr>
        <p:spPr>
          <a:xfrm>
            <a:off x="3619500" y="1028700"/>
            <a:ext cx="5574016" cy="38100"/>
          </a:xfrm>
          <a:prstGeom prst="rect">
            <a:avLst/>
          </a:prstGeom>
          <a:solidFill>
            <a:srgbClr val="35382F"/>
          </a:solidFill>
        </p:spPr>
      </p:sp>
      <p:sp>
        <p:nvSpPr>
          <p:cNvPr id="8" name="TextBox 5">
            <a:extLst>
              <a:ext uri="{FF2B5EF4-FFF2-40B4-BE49-F238E27FC236}">
                <a16:creationId xmlns:a16="http://schemas.microsoft.com/office/drawing/2014/main" id="{619B0D62-F3A3-4E81-B1FD-E1AFD445B894}"/>
              </a:ext>
            </a:extLst>
          </p:cNvPr>
          <p:cNvSpPr txBox="1"/>
          <p:nvPr/>
        </p:nvSpPr>
        <p:spPr>
          <a:xfrm>
            <a:off x="10551722" y="3467100"/>
            <a:ext cx="6246573" cy="2455737"/>
          </a:xfrm>
          <a:prstGeom prst="rect">
            <a:avLst/>
          </a:prstGeom>
        </p:spPr>
        <p:txBody>
          <a:bodyPr lIns="0" tIns="0" rIns="0" bIns="0" rtlCol="0" anchor="t">
            <a:spAutoFit/>
          </a:bodyPr>
          <a:lstStyle/>
          <a:p>
            <a:pPr marL="457200" marR="0" lvl="0" indent="-457200" algn="l" defTabSz="914400" rtl="0"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en-US" sz="2800" b="0" i="0" u="none" strike="noStrike" kern="1200" cap="none" spc="56" normalizeH="0" baseline="0" noProof="0" dirty="0">
                <a:ln>
                  <a:noFill/>
                </a:ln>
                <a:solidFill>
                  <a:srgbClr val="35382F"/>
                </a:solidFill>
                <a:effectLst/>
                <a:uLnTx/>
                <a:uFillTx/>
                <a:latin typeface="Raleway"/>
                <a:ea typeface="+mn-ea"/>
                <a:cs typeface="+mn-cs"/>
              </a:rPr>
              <a:t>We must prepare text file with metadata of each picture for YOLO</a:t>
            </a:r>
          </a:p>
        </p:txBody>
      </p:sp>
      <p:pic>
        <p:nvPicPr>
          <p:cNvPr id="6" name="Picture 5">
            <a:extLst>
              <a:ext uri="{FF2B5EF4-FFF2-40B4-BE49-F238E27FC236}">
                <a16:creationId xmlns:a16="http://schemas.microsoft.com/office/drawing/2014/main" id="{C0B4F46A-534F-40E5-8491-85AC50889F19}"/>
              </a:ext>
            </a:extLst>
          </p:cNvPr>
          <p:cNvPicPr>
            <a:picLocks noChangeAspect="1"/>
          </p:cNvPicPr>
          <p:nvPr/>
        </p:nvPicPr>
        <p:blipFill>
          <a:blip r:embed="rId2"/>
          <a:stretch>
            <a:fillRect/>
          </a:stretch>
        </p:blipFill>
        <p:spPr>
          <a:xfrm>
            <a:off x="3619500" y="2781300"/>
            <a:ext cx="6268641" cy="51435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722002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31433" r="13020"/>
          <a:stretch>
            <a:fillRect/>
          </a:stretch>
        </p:blipFill>
        <p:spPr>
          <a:xfrm>
            <a:off x="8484447" y="0"/>
            <a:ext cx="6854594" cy="8229600"/>
          </a:xfrm>
          <a:prstGeom prst="rect">
            <a:avLst/>
          </a:prstGeom>
        </p:spPr>
      </p:pic>
      <p:sp>
        <p:nvSpPr>
          <p:cNvPr id="4" name="TextBox 4"/>
          <p:cNvSpPr txBox="1"/>
          <p:nvPr/>
        </p:nvSpPr>
        <p:spPr>
          <a:xfrm rot="5400000">
            <a:off x="13140646" y="4422685"/>
            <a:ext cx="7275283" cy="487313"/>
          </a:xfrm>
          <a:prstGeom prst="rect">
            <a:avLst/>
          </a:prstGeom>
        </p:spPr>
        <p:txBody>
          <a:bodyPr lIns="0" tIns="0" rIns="0" bIns="0" rtlCol="0" anchor="t">
            <a:spAutoFit/>
          </a:bodyPr>
          <a:lstStyle/>
          <a:p>
            <a:pPr>
              <a:lnSpc>
                <a:spcPts val="3840"/>
              </a:lnSpc>
            </a:pPr>
            <a:r>
              <a:rPr lang="en-US" sz="3200" spc="160" dirty="0">
                <a:solidFill>
                  <a:srgbClr val="35382F"/>
                </a:solidFill>
                <a:latin typeface="Raleway Bold"/>
              </a:rPr>
              <a:t>ATI FALL 2020</a:t>
            </a:r>
          </a:p>
        </p:txBody>
      </p:sp>
      <p:sp>
        <p:nvSpPr>
          <p:cNvPr id="6" name="AutoShape 6"/>
          <p:cNvSpPr/>
          <p:nvPr/>
        </p:nvSpPr>
        <p:spPr>
          <a:xfrm>
            <a:off x="8503993" y="9224090"/>
            <a:ext cx="8755307" cy="34210"/>
          </a:xfrm>
          <a:prstGeom prst="rect">
            <a:avLst/>
          </a:prstGeom>
          <a:solidFill>
            <a:srgbClr val="35382F"/>
          </a:solidFill>
        </p:spPr>
      </p:sp>
      <p:sp>
        <p:nvSpPr>
          <p:cNvPr id="7" name="TextBox 3">
            <a:extLst>
              <a:ext uri="{FF2B5EF4-FFF2-40B4-BE49-F238E27FC236}">
                <a16:creationId xmlns:a16="http://schemas.microsoft.com/office/drawing/2014/main" id="{1F4BD89D-BDFD-4F33-9A56-0FF7CD8E3935}"/>
              </a:ext>
            </a:extLst>
          </p:cNvPr>
          <p:cNvSpPr txBox="1"/>
          <p:nvPr/>
        </p:nvSpPr>
        <p:spPr>
          <a:xfrm>
            <a:off x="42329" y="3378248"/>
            <a:ext cx="8496300" cy="2137893"/>
          </a:xfrm>
          <a:prstGeom prst="rect">
            <a:avLst/>
          </a:prstGeom>
        </p:spPr>
        <p:txBody>
          <a:bodyPr wrap="square" lIns="0" tIns="0" rIns="0" bIns="0" rtlCol="0" anchor="t">
            <a:spAutoFit/>
          </a:bodyPr>
          <a:lstStyle/>
          <a:p>
            <a:pPr algn="ctr">
              <a:lnSpc>
                <a:spcPts val="8704"/>
              </a:lnSpc>
            </a:pPr>
            <a:r>
              <a:rPr lang="vi-VN" sz="6400" spc="64" dirty="0">
                <a:solidFill>
                  <a:srgbClr val="35382F"/>
                </a:solidFill>
                <a:latin typeface="Playfair Display Italics"/>
              </a:rPr>
              <a:t>0</a:t>
            </a:r>
            <a:r>
              <a:rPr lang="en-US" sz="6400" spc="64" dirty="0">
                <a:solidFill>
                  <a:srgbClr val="35382F"/>
                </a:solidFill>
                <a:latin typeface="Playfair Display Italics"/>
              </a:rPr>
              <a:t>2</a:t>
            </a:r>
            <a:r>
              <a:rPr lang="vi-VN" sz="6400" spc="64" dirty="0">
                <a:solidFill>
                  <a:srgbClr val="35382F"/>
                </a:solidFill>
                <a:latin typeface="Playfair Display Italics"/>
              </a:rPr>
              <a:t> </a:t>
            </a:r>
          </a:p>
          <a:p>
            <a:pPr algn="ctr">
              <a:lnSpc>
                <a:spcPts val="8704"/>
              </a:lnSpc>
            </a:pPr>
            <a:r>
              <a:rPr lang="en-US" sz="6400" spc="64" dirty="0">
                <a:solidFill>
                  <a:srgbClr val="35382F"/>
                </a:solidFill>
                <a:latin typeface="Playfair Display Italics"/>
              </a:rPr>
              <a:t>METHOD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TextBox 2"/>
          <p:cNvSpPr txBox="1"/>
          <p:nvPr/>
        </p:nvSpPr>
        <p:spPr>
          <a:xfrm>
            <a:off x="6294516" y="1714500"/>
            <a:ext cx="8578316" cy="1095375"/>
          </a:xfrm>
          <a:prstGeom prst="rect">
            <a:avLst/>
          </a:prstGeom>
        </p:spPr>
        <p:txBody>
          <a:bodyPr lIns="0" tIns="0" rIns="0" bIns="0" rtlCol="0" anchor="t">
            <a:spAutoFit/>
          </a:bodyPr>
          <a:lstStyle/>
          <a:p>
            <a:pPr>
              <a:lnSpc>
                <a:spcPts val="8640"/>
              </a:lnSpc>
            </a:pPr>
            <a:r>
              <a:rPr lang="en-US" sz="7200" spc="72" dirty="0">
                <a:solidFill>
                  <a:srgbClr val="35382F"/>
                </a:solidFill>
                <a:latin typeface="Playfair Display Bold"/>
              </a:rPr>
              <a:t>Method</a:t>
            </a:r>
          </a:p>
        </p:txBody>
      </p:sp>
      <p:sp>
        <p:nvSpPr>
          <p:cNvPr id="3" name="TextBox 3"/>
          <p:cNvSpPr txBox="1"/>
          <p:nvPr/>
        </p:nvSpPr>
        <p:spPr>
          <a:xfrm rot="5400000">
            <a:off x="13277808" y="4285523"/>
            <a:ext cx="7000960" cy="487313"/>
          </a:xfrm>
          <a:prstGeom prst="rect">
            <a:avLst/>
          </a:prstGeom>
        </p:spPr>
        <p:txBody>
          <a:bodyPr lIns="0" tIns="0" rIns="0" bIns="0" rtlCol="0" anchor="t">
            <a:spAutoFit/>
          </a:bodyPr>
          <a:lstStyle/>
          <a:p>
            <a:pPr>
              <a:lnSpc>
                <a:spcPts val="3840"/>
              </a:lnSpc>
            </a:pPr>
            <a:r>
              <a:rPr lang="en-US" sz="3200" spc="160" dirty="0">
                <a:solidFill>
                  <a:srgbClr val="35382F"/>
                </a:solidFill>
                <a:latin typeface="Raleway Bold"/>
              </a:rPr>
              <a:t>ATI FALL 2020</a:t>
            </a:r>
          </a:p>
        </p:txBody>
      </p:sp>
      <p:pic>
        <p:nvPicPr>
          <p:cNvPr id="5" name="Picture 5"/>
          <p:cNvPicPr>
            <a:picLocks noChangeAspect="1"/>
          </p:cNvPicPr>
          <p:nvPr/>
        </p:nvPicPr>
        <p:blipFill>
          <a:blip r:embed="rId2"/>
          <a:srcRect r="25575"/>
          <a:stretch>
            <a:fillRect/>
          </a:stretch>
        </p:blipFill>
        <p:spPr>
          <a:xfrm>
            <a:off x="0" y="-274333"/>
            <a:ext cx="5376294" cy="10835665"/>
          </a:xfrm>
          <a:prstGeom prst="rect">
            <a:avLst/>
          </a:prstGeom>
        </p:spPr>
      </p:pic>
      <p:sp>
        <p:nvSpPr>
          <p:cNvPr id="6" name="AutoShape 6"/>
          <p:cNvSpPr/>
          <p:nvPr/>
        </p:nvSpPr>
        <p:spPr>
          <a:xfrm>
            <a:off x="16493641" y="9086929"/>
            <a:ext cx="765659" cy="171371"/>
          </a:xfrm>
          <a:prstGeom prst="rect">
            <a:avLst/>
          </a:prstGeom>
          <a:solidFill>
            <a:srgbClr val="35382F"/>
          </a:solidFill>
        </p:spPr>
      </p:sp>
      <p:sp>
        <p:nvSpPr>
          <p:cNvPr id="7" name="AutoShape 7"/>
          <p:cNvSpPr/>
          <p:nvPr/>
        </p:nvSpPr>
        <p:spPr>
          <a:xfrm>
            <a:off x="6280661" y="1100621"/>
            <a:ext cx="7932339" cy="34210"/>
          </a:xfrm>
          <a:prstGeom prst="rect">
            <a:avLst/>
          </a:prstGeom>
          <a:solidFill>
            <a:srgbClr val="35382F"/>
          </a:solidFill>
        </p:spPr>
      </p:sp>
      <p:graphicFrame>
        <p:nvGraphicFramePr>
          <p:cNvPr id="8" name="Diagram 7">
            <a:extLst>
              <a:ext uri="{FF2B5EF4-FFF2-40B4-BE49-F238E27FC236}">
                <a16:creationId xmlns:a16="http://schemas.microsoft.com/office/drawing/2014/main" id="{06EF06AE-1140-4BD1-9AA0-E503BD6D2495}"/>
              </a:ext>
            </a:extLst>
          </p:cNvPr>
          <p:cNvGraphicFramePr/>
          <p:nvPr>
            <p:extLst>
              <p:ext uri="{D42A27DB-BD31-4B8C-83A1-F6EECF244321}">
                <p14:modId xmlns:p14="http://schemas.microsoft.com/office/powerpoint/2010/main" val="1702393663"/>
              </p:ext>
            </p:extLst>
          </p:nvPr>
        </p:nvGraphicFramePr>
        <p:xfrm>
          <a:off x="6280661" y="3641332"/>
          <a:ext cx="7740139" cy="51600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8766" r="18766"/>
          <a:stretch/>
        </p:blipFill>
        <p:spPr>
          <a:xfrm>
            <a:off x="9220200" y="0"/>
            <a:ext cx="6854594" cy="8229600"/>
          </a:xfrm>
          <a:prstGeom prst="rect">
            <a:avLst/>
          </a:prstGeom>
        </p:spPr>
      </p:pic>
      <p:sp>
        <p:nvSpPr>
          <p:cNvPr id="4" name="TextBox 4"/>
          <p:cNvSpPr txBox="1"/>
          <p:nvPr/>
        </p:nvSpPr>
        <p:spPr>
          <a:xfrm rot="5400000">
            <a:off x="13140646" y="4422685"/>
            <a:ext cx="7275283" cy="487313"/>
          </a:xfrm>
          <a:prstGeom prst="rect">
            <a:avLst/>
          </a:prstGeom>
        </p:spPr>
        <p:txBody>
          <a:bodyPr lIns="0" tIns="0" rIns="0" bIns="0" rtlCol="0" anchor="t">
            <a:spAutoFit/>
          </a:bodyPr>
          <a:lstStyle/>
          <a:p>
            <a:pPr marL="0" marR="0" lvl="0" indent="0" algn="l" defTabSz="914400" rtl="0" eaLnBrk="1" fontAlgn="auto" latinLnBrk="0" hangingPunct="1">
              <a:lnSpc>
                <a:spcPts val="3840"/>
              </a:lnSpc>
              <a:spcBef>
                <a:spcPts val="0"/>
              </a:spcBef>
              <a:spcAft>
                <a:spcPts val="0"/>
              </a:spcAft>
              <a:buClrTx/>
              <a:buSzTx/>
              <a:buFontTx/>
              <a:buNone/>
              <a:tabLst/>
              <a:defRPr/>
            </a:pPr>
            <a:r>
              <a:rPr kumimoji="0" lang="en-US" sz="3200" b="0" i="0" u="none" strike="noStrike" kern="1200" cap="none" spc="160" normalizeH="0" baseline="0" noProof="0" dirty="0">
                <a:ln>
                  <a:noFill/>
                </a:ln>
                <a:solidFill>
                  <a:srgbClr val="35382F"/>
                </a:solidFill>
                <a:effectLst/>
                <a:uLnTx/>
                <a:uFillTx/>
                <a:latin typeface="Raleway Bold"/>
                <a:ea typeface="+mn-ea"/>
                <a:cs typeface="+mn-cs"/>
              </a:rPr>
              <a:t>ATI FALL 2020</a:t>
            </a:r>
          </a:p>
        </p:txBody>
      </p:sp>
      <p:sp>
        <p:nvSpPr>
          <p:cNvPr id="6" name="AutoShape 6"/>
          <p:cNvSpPr/>
          <p:nvPr/>
        </p:nvSpPr>
        <p:spPr>
          <a:xfrm>
            <a:off x="8503993" y="9224090"/>
            <a:ext cx="8755307" cy="34210"/>
          </a:xfrm>
          <a:prstGeom prst="rect">
            <a:avLst/>
          </a:prstGeom>
          <a:solidFill>
            <a:srgbClr val="35382F"/>
          </a:solidFill>
        </p:spPr>
      </p:sp>
      <p:sp>
        <p:nvSpPr>
          <p:cNvPr id="7" name="TextBox 3">
            <a:extLst>
              <a:ext uri="{FF2B5EF4-FFF2-40B4-BE49-F238E27FC236}">
                <a16:creationId xmlns:a16="http://schemas.microsoft.com/office/drawing/2014/main" id="{1F4BD89D-BDFD-4F33-9A56-0FF7CD8E3935}"/>
              </a:ext>
            </a:extLst>
          </p:cNvPr>
          <p:cNvSpPr txBox="1"/>
          <p:nvPr/>
        </p:nvSpPr>
        <p:spPr>
          <a:xfrm>
            <a:off x="381000" y="3390900"/>
            <a:ext cx="8496300" cy="2137893"/>
          </a:xfrm>
          <a:prstGeom prst="rect">
            <a:avLst/>
          </a:prstGeom>
        </p:spPr>
        <p:txBody>
          <a:bodyPr wrap="square" lIns="0" tIns="0" rIns="0" bIns="0" rtlCol="0" anchor="t">
            <a:spAutoFit/>
          </a:bodyPr>
          <a:lstStyle/>
          <a:p>
            <a:pPr marL="0" marR="0" lvl="0" indent="0" algn="ctr" defTabSz="914400" rtl="0" eaLnBrk="1" fontAlgn="auto" latinLnBrk="0" hangingPunct="1">
              <a:lnSpc>
                <a:spcPts val="8704"/>
              </a:lnSpc>
              <a:spcBef>
                <a:spcPts val="0"/>
              </a:spcBef>
              <a:spcAft>
                <a:spcPts val="0"/>
              </a:spcAft>
              <a:buClrTx/>
              <a:buSzTx/>
              <a:buFontTx/>
              <a:buNone/>
              <a:tabLst/>
              <a:defRPr/>
            </a:pPr>
            <a:r>
              <a:rPr kumimoji="0" lang="vi-VN" sz="6400" b="0" i="0" u="none" strike="noStrike" kern="1200" cap="none" spc="64" normalizeH="0" baseline="0" noProof="0" dirty="0">
                <a:ln>
                  <a:noFill/>
                </a:ln>
                <a:solidFill>
                  <a:srgbClr val="35382F"/>
                </a:solidFill>
                <a:effectLst/>
                <a:uLnTx/>
                <a:uFillTx/>
                <a:latin typeface="Playfair Display Italics"/>
                <a:ea typeface="+mn-ea"/>
                <a:cs typeface="+mn-cs"/>
              </a:rPr>
              <a:t>0</a:t>
            </a:r>
            <a:r>
              <a:rPr lang="en-US" sz="6400" spc="64" dirty="0">
                <a:solidFill>
                  <a:srgbClr val="35382F"/>
                </a:solidFill>
                <a:latin typeface="Playfair Display Italics"/>
              </a:rPr>
              <a:t>3</a:t>
            </a:r>
            <a:endParaRPr kumimoji="0" lang="vi-VN" sz="6400" b="0" i="0" u="none" strike="noStrike" kern="1200" cap="none" spc="64" normalizeH="0" baseline="0" noProof="0" dirty="0">
              <a:ln>
                <a:noFill/>
              </a:ln>
              <a:solidFill>
                <a:srgbClr val="35382F"/>
              </a:solidFill>
              <a:effectLst/>
              <a:uLnTx/>
              <a:uFillTx/>
              <a:latin typeface="Playfair Display Italics"/>
              <a:ea typeface="+mn-ea"/>
              <a:cs typeface="+mn-cs"/>
            </a:endParaRPr>
          </a:p>
          <a:p>
            <a:pPr marL="0" marR="0" lvl="0" indent="0" algn="ctr" defTabSz="914400" rtl="0" eaLnBrk="1" fontAlgn="auto" latinLnBrk="0" hangingPunct="1">
              <a:lnSpc>
                <a:spcPts val="8704"/>
              </a:lnSpc>
              <a:spcBef>
                <a:spcPts val="0"/>
              </a:spcBef>
              <a:spcAft>
                <a:spcPts val="0"/>
              </a:spcAft>
              <a:buClrTx/>
              <a:buSzTx/>
              <a:buFontTx/>
              <a:buNone/>
              <a:tabLst/>
              <a:defRPr/>
            </a:pPr>
            <a:r>
              <a:rPr lang="en-US" sz="6400" spc="64" dirty="0">
                <a:solidFill>
                  <a:srgbClr val="35382F"/>
                </a:solidFill>
                <a:latin typeface="Playfair Display Italics"/>
              </a:rPr>
              <a:t>OBJECT DETECTION</a:t>
            </a:r>
            <a:endParaRPr kumimoji="0" lang="en-US" sz="6400" b="0" i="0" u="none" strike="noStrike" kern="1200" cap="none" spc="64" normalizeH="0" baseline="0" noProof="0" dirty="0">
              <a:ln>
                <a:noFill/>
              </a:ln>
              <a:solidFill>
                <a:srgbClr val="35382F"/>
              </a:solidFill>
              <a:effectLst/>
              <a:uLnTx/>
              <a:uFillTx/>
              <a:latin typeface="Playfair Display Italics"/>
              <a:ea typeface="+mn-ea"/>
              <a:cs typeface="+mn-cs"/>
            </a:endParaRPr>
          </a:p>
        </p:txBody>
      </p:sp>
    </p:spTree>
    <p:extLst>
      <p:ext uri="{BB962C8B-B14F-4D97-AF65-F5344CB8AC3E}">
        <p14:creationId xmlns:p14="http://schemas.microsoft.com/office/powerpoint/2010/main" val="9478160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968</Words>
  <Application>Microsoft Office PowerPoint</Application>
  <PresentationFormat>Custom</PresentationFormat>
  <Paragraphs>128</Paragraphs>
  <Slides>29</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Tahoma</vt:lpstr>
      <vt:lpstr>Raleway Bold</vt:lpstr>
      <vt:lpstr>Raleway</vt:lpstr>
      <vt:lpstr>Playfair Display Italics</vt:lpstr>
      <vt:lpstr>Playfair Display Bold</vt:lpstr>
      <vt:lpstr>Courier New</vt:lpstr>
      <vt:lpstr>Calibri</vt:lpstr>
      <vt:lpstr>Georgia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Black Business Plan Presentation</dc:title>
  <cp:lastModifiedBy>Đào Văn Quang</cp:lastModifiedBy>
  <cp:revision>8</cp:revision>
  <dcterms:created xsi:type="dcterms:W3CDTF">2006-08-16T00:00:00Z</dcterms:created>
  <dcterms:modified xsi:type="dcterms:W3CDTF">2020-12-22T16:12:40Z</dcterms:modified>
  <dc:identifier>DAERDyA8O68</dc:identifier>
</cp:coreProperties>
</file>

<file path=docProps/thumbnail.jpeg>
</file>